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tableStyles.xml" ContentType="application/vnd.openxmlformats-officedocument.presentationml.tableStyles+xml"/>
  <Override PartName="/ppt/slides/slide129.xml" ContentType="application/vnd.openxmlformats-officedocument.presentationml.slide+xml"/>
  <Override PartName="/ppt/slides/slide147.xml" ContentType="application/vnd.openxmlformats-officedocument.presentationml.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s/slide150.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s/slide119.xml" ContentType="application/vnd.openxmlformats-officedocument.presentationml.slide+xml"/>
  <Override PartName="/ppt/slides/slide148.xml" ContentType="application/vnd.openxmlformats-officedocument.presentationml.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vml" ContentType="application/vnd.openxmlformats-officedocument.vmlDrawing"/>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slides/slide138.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s/slide139.xml" ContentType="application/vnd.openxmlformats-officedocument.presentationml.slide+xml"/>
  <Override PartName="/ppt/notesSlides/notesSlide11.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4"/>
  </p:notesMasterIdLst>
  <p:sldIdLst>
    <p:sldId id="256" r:id="rId2"/>
    <p:sldId id="453" r:id="rId3"/>
    <p:sldId id="294" r:id="rId4"/>
    <p:sldId id="309" r:id="rId5"/>
    <p:sldId id="311" r:id="rId6"/>
    <p:sldId id="450" r:id="rId7"/>
    <p:sldId id="312" r:id="rId8"/>
    <p:sldId id="313" r:id="rId9"/>
    <p:sldId id="314" r:id="rId10"/>
    <p:sldId id="315" r:id="rId11"/>
    <p:sldId id="316" r:id="rId12"/>
    <p:sldId id="317" r:id="rId13"/>
    <p:sldId id="318" r:id="rId14"/>
    <p:sldId id="319" r:id="rId15"/>
    <p:sldId id="297" r:id="rId16"/>
    <p:sldId id="310" r:id="rId17"/>
    <p:sldId id="378" r:id="rId18"/>
    <p:sldId id="379" r:id="rId19"/>
    <p:sldId id="262" r:id="rId20"/>
    <p:sldId id="306" r:id="rId21"/>
    <p:sldId id="335" r:id="rId22"/>
    <p:sldId id="304" r:id="rId23"/>
    <p:sldId id="321" r:id="rId24"/>
    <p:sldId id="376" r:id="rId25"/>
    <p:sldId id="355" r:id="rId26"/>
    <p:sldId id="271" r:id="rId27"/>
    <p:sldId id="320" r:id="rId28"/>
    <p:sldId id="272" r:id="rId29"/>
    <p:sldId id="273" r:id="rId30"/>
    <p:sldId id="274" r:id="rId31"/>
    <p:sldId id="275" r:id="rId32"/>
    <p:sldId id="451" r:id="rId33"/>
    <p:sldId id="276" r:id="rId34"/>
    <p:sldId id="277" r:id="rId35"/>
    <p:sldId id="322" r:id="rId36"/>
    <p:sldId id="324" r:id="rId37"/>
    <p:sldId id="295" r:id="rId38"/>
    <p:sldId id="402" r:id="rId39"/>
    <p:sldId id="278" r:id="rId40"/>
    <p:sldId id="325" r:id="rId41"/>
    <p:sldId id="326" r:id="rId42"/>
    <p:sldId id="265" r:id="rId43"/>
    <p:sldId id="370" r:id="rId44"/>
    <p:sldId id="371" r:id="rId45"/>
    <p:sldId id="279" r:id="rId46"/>
    <p:sldId id="327" r:id="rId47"/>
    <p:sldId id="328" r:id="rId48"/>
    <p:sldId id="281" r:id="rId49"/>
    <p:sldId id="267" r:id="rId50"/>
    <p:sldId id="284" r:id="rId51"/>
    <p:sldId id="285" r:id="rId52"/>
    <p:sldId id="282" r:id="rId53"/>
    <p:sldId id="283" r:id="rId54"/>
    <p:sldId id="286" r:id="rId55"/>
    <p:sldId id="329" r:id="rId56"/>
    <p:sldId id="287" r:id="rId57"/>
    <p:sldId id="288" r:id="rId58"/>
    <p:sldId id="365" r:id="rId59"/>
    <p:sldId id="366" r:id="rId60"/>
    <p:sldId id="372" r:id="rId61"/>
    <p:sldId id="289" r:id="rId62"/>
    <p:sldId id="373" r:id="rId63"/>
    <p:sldId id="356" r:id="rId64"/>
    <p:sldId id="342" r:id="rId65"/>
    <p:sldId id="344" r:id="rId66"/>
    <p:sldId id="343" r:id="rId67"/>
    <p:sldId id="374" r:id="rId68"/>
    <p:sldId id="260" r:id="rId69"/>
    <p:sldId id="354" r:id="rId70"/>
    <p:sldId id="405" r:id="rId71"/>
    <p:sldId id="406" r:id="rId72"/>
    <p:sldId id="407" r:id="rId73"/>
    <p:sldId id="345" r:id="rId74"/>
    <p:sldId id="399" r:id="rId75"/>
    <p:sldId id="367" r:id="rId76"/>
    <p:sldId id="300" r:id="rId77"/>
    <p:sldId id="302" r:id="rId78"/>
    <p:sldId id="346" r:id="rId79"/>
    <p:sldId id="347" r:id="rId80"/>
    <p:sldId id="348" r:id="rId81"/>
    <p:sldId id="349" r:id="rId82"/>
    <p:sldId id="350" r:id="rId83"/>
    <p:sldId id="352" r:id="rId84"/>
    <p:sldId id="330" r:id="rId85"/>
    <p:sldId id="331" r:id="rId86"/>
    <p:sldId id="332" r:id="rId87"/>
    <p:sldId id="303" r:id="rId88"/>
    <p:sldId id="414" r:id="rId89"/>
    <p:sldId id="333" r:id="rId90"/>
    <p:sldId id="301" r:id="rId91"/>
    <p:sldId id="336" r:id="rId92"/>
    <p:sldId id="334" r:id="rId93"/>
    <p:sldId id="443" r:id="rId94"/>
    <p:sldId id="444" r:id="rId95"/>
    <p:sldId id="445" r:id="rId96"/>
    <p:sldId id="446" r:id="rId97"/>
    <p:sldId id="447" r:id="rId98"/>
    <p:sldId id="448" r:id="rId99"/>
    <p:sldId id="449" r:id="rId100"/>
    <p:sldId id="452" r:id="rId101"/>
    <p:sldId id="339" r:id="rId102"/>
    <p:sldId id="369" r:id="rId103"/>
    <p:sldId id="368" r:id="rId104"/>
    <p:sldId id="298" r:id="rId105"/>
    <p:sldId id="385" r:id="rId106"/>
    <p:sldId id="383" r:id="rId107"/>
    <p:sldId id="384" r:id="rId108"/>
    <p:sldId id="431" r:id="rId109"/>
    <p:sldId id="432" r:id="rId110"/>
    <p:sldId id="323" r:id="rId111"/>
    <p:sldId id="337" r:id="rId112"/>
    <p:sldId id="386" r:id="rId113"/>
    <p:sldId id="387" r:id="rId114"/>
    <p:sldId id="388" r:id="rId115"/>
    <p:sldId id="401" r:id="rId116"/>
    <p:sldId id="400" r:id="rId117"/>
    <p:sldId id="429" r:id="rId118"/>
    <p:sldId id="412" r:id="rId119"/>
    <p:sldId id="413" r:id="rId120"/>
    <p:sldId id="430" r:id="rId121"/>
    <p:sldId id="411" r:id="rId122"/>
    <p:sldId id="418" r:id="rId123"/>
    <p:sldId id="419" r:id="rId124"/>
    <p:sldId id="403" r:id="rId125"/>
    <p:sldId id="404" r:id="rId126"/>
    <p:sldId id="408" r:id="rId127"/>
    <p:sldId id="420" r:id="rId128"/>
    <p:sldId id="417" r:id="rId129"/>
    <p:sldId id="421" r:id="rId130"/>
    <p:sldId id="416" r:id="rId131"/>
    <p:sldId id="409" r:id="rId132"/>
    <p:sldId id="422" r:id="rId133"/>
    <p:sldId id="423" r:id="rId134"/>
    <p:sldId id="424" r:id="rId135"/>
    <p:sldId id="425" r:id="rId136"/>
    <p:sldId id="426" r:id="rId137"/>
    <p:sldId id="427" r:id="rId138"/>
    <p:sldId id="428" r:id="rId139"/>
    <p:sldId id="433" r:id="rId140"/>
    <p:sldId id="434" r:id="rId141"/>
    <p:sldId id="435" r:id="rId142"/>
    <p:sldId id="436" r:id="rId143"/>
    <p:sldId id="437" r:id="rId144"/>
    <p:sldId id="438" r:id="rId145"/>
    <p:sldId id="439" r:id="rId146"/>
    <p:sldId id="440" r:id="rId147"/>
    <p:sldId id="441" r:id="rId148"/>
    <p:sldId id="442" r:id="rId149"/>
    <p:sldId id="261" r:id="rId150"/>
    <p:sldId id="291" r:id="rId151"/>
    <p:sldId id="290" r:id="rId152"/>
    <p:sldId id="292" r:id="rId15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86340" autoAdjust="0"/>
  </p:normalViewPr>
  <p:slideViewPr>
    <p:cSldViewPr>
      <p:cViewPr varScale="1">
        <p:scale>
          <a:sx n="41" d="100"/>
          <a:sy n="41" d="100"/>
        </p:scale>
        <p:origin x="-1362" y="-10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slide" Target="slides/slide15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F87231B-3B83-44B2-AF4C-6F308F9AE621}" type="datetimeFigureOut">
              <a:rPr lang="zh-CN" altLang="en-US" smtClean="0"/>
              <a:pPr/>
              <a:t>2011-9-23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B05EB7-3B96-4BAE-93B1-160A496C613F}"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ortbenchmark.org/"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bwMode="auto">
          <a:noFill/>
          <a:ln>
            <a:solidFill>
              <a:srgbClr val="000000"/>
            </a:solidFill>
            <a:miter lim="800000"/>
            <a:headEnd/>
            <a:tailEnd/>
          </a:ln>
        </p:spPr>
      </p:sp>
      <p:sp>
        <p:nvSpPr>
          <p:cNvPr id="4505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8196"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5943E50-3C60-4749-B6BB-A1874D4F5087}" type="slidenum">
              <a:rPr lang="zh-CN" altLang="en-US" smtClean="0"/>
              <a:pPr fontAlgn="base">
                <a:spcBef>
                  <a:spcPct val="0"/>
                </a:spcBef>
                <a:spcAft>
                  <a:spcPct val="0"/>
                </a:spcAft>
                <a:defRPr/>
              </a:pPr>
              <a:t>3</a:t>
            </a:fld>
            <a:endParaRPr lang="zh-CN"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bwMode="auto">
          <a:noFill/>
          <a:ln>
            <a:solidFill>
              <a:srgbClr val="000000"/>
            </a:solidFill>
            <a:miter lim="800000"/>
            <a:headEnd/>
            <a:tailEnd/>
          </a:ln>
        </p:spPr>
      </p:sp>
      <p:sp>
        <p:nvSpPr>
          <p:cNvPr id="4505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8196"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5943E50-3C60-4749-B6BB-A1874D4F5087}" type="slidenum">
              <a:rPr lang="zh-CN" altLang="en-US" smtClean="0"/>
              <a:pPr fontAlgn="base">
                <a:spcBef>
                  <a:spcPct val="0"/>
                </a:spcBef>
                <a:spcAft>
                  <a:spcPct val="0"/>
                </a:spcAft>
                <a:defRPr/>
              </a:pPr>
              <a:t>12</a:t>
            </a:fld>
            <a:endParaRPr lang="zh-CN" alt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bwMode="auto">
          <a:noFill/>
          <a:ln>
            <a:solidFill>
              <a:srgbClr val="000000"/>
            </a:solidFill>
            <a:miter lim="800000"/>
            <a:headEnd/>
            <a:tailEnd/>
          </a:ln>
        </p:spPr>
      </p:sp>
      <p:sp>
        <p:nvSpPr>
          <p:cNvPr id="4505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8196"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5943E50-3C60-4749-B6BB-A1874D4F5087}" type="slidenum">
              <a:rPr lang="zh-CN" altLang="en-US" smtClean="0"/>
              <a:pPr fontAlgn="base">
                <a:spcBef>
                  <a:spcPct val="0"/>
                </a:spcBef>
                <a:spcAft>
                  <a:spcPct val="0"/>
                </a:spcAft>
                <a:defRPr/>
              </a:pPr>
              <a:t>13</a:t>
            </a:fld>
            <a:endParaRPr lang="zh-CN" alt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bwMode="auto">
          <a:noFill/>
          <a:ln>
            <a:solidFill>
              <a:srgbClr val="000000"/>
            </a:solidFill>
            <a:miter lim="800000"/>
            <a:headEnd/>
            <a:tailEnd/>
          </a:ln>
        </p:spPr>
      </p:sp>
      <p:sp>
        <p:nvSpPr>
          <p:cNvPr id="4505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8196"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5943E50-3C60-4749-B6BB-A1874D4F5087}" type="slidenum">
              <a:rPr lang="zh-CN" altLang="en-US" smtClean="0"/>
              <a:pPr fontAlgn="base">
                <a:spcBef>
                  <a:spcPct val="0"/>
                </a:spcBef>
                <a:spcAft>
                  <a:spcPct val="0"/>
                </a:spcAft>
                <a:defRPr/>
              </a:pPr>
              <a:t>14</a:t>
            </a:fld>
            <a:endParaRPr lang="zh-CN" alt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FF33B2AD-E69C-4FE1-B31E-052EC8CDF32A}" type="slidenum">
              <a:rPr lang="en-US"/>
              <a:pPr/>
              <a:t>17</a:t>
            </a:fld>
            <a:endParaRPr lang="en-US"/>
          </a:p>
        </p:txBody>
      </p:sp>
      <p:sp>
        <p:nvSpPr>
          <p:cNvPr id="45057" name="Rectangle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p:spPr>
      </p:sp>
      <p:sp>
        <p:nvSpPr>
          <p:cNvPr id="45058" name="Rectangle 2"/>
          <p:cNvSpPr txBox="1">
            <a:spLocks noGrp="1" noChangeArrowheads="1"/>
          </p:cNvSpPr>
          <p:nvPr>
            <p:ph type="body" idx="1"/>
          </p:nvPr>
        </p:nvSpPr>
        <p:spPr bwMode="auto">
          <a:xfrm>
            <a:off x="685512" y="4343231"/>
            <a:ext cx="5486976" cy="4037751"/>
          </a:xfrm>
          <a:prstGeom prst="rect">
            <a:avLst/>
          </a:prstGeom>
          <a:noFill/>
          <a:ln>
            <a:round/>
            <a:headEnd/>
            <a:tailEnd/>
          </a:ln>
        </p:spPr>
        <p:txBody>
          <a:bodyPr wrap="none" anchor="ctr"/>
          <a:lstStyle/>
          <a:p>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1361342-D62D-4E53-9DCE-B5BBE5B34541}" type="slidenum">
              <a:rPr lang="en-US"/>
              <a:pPr/>
              <a:t>18</a:t>
            </a:fld>
            <a:endParaRPr lang="en-US"/>
          </a:p>
        </p:txBody>
      </p:sp>
      <p:sp>
        <p:nvSpPr>
          <p:cNvPr id="46081" name="Rectangle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p:spPr>
      </p:sp>
      <p:sp>
        <p:nvSpPr>
          <p:cNvPr id="46082" name="Rectangle 2"/>
          <p:cNvSpPr txBox="1">
            <a:spLocks noGrp="1" noChangeArrowheads="1"/>
          </p:cNvSpPr>
          <p:nvPr>
            <p:ph type="body" idx="1"/>
          </p:nvPr>
        </p:nvSpPr>
        <p:spPr bwMode="auto">
          <a:xfrm>
            <a:off x="685512" y="4343231"/>
            <a:ext cx="5486976" cy="4037751"/>
          </a:xfrm>
          <a:prstGeom prst="rect">
            <a:avLst/>
          </a:prstGeom>
          <a:noFill/>
          <a:ln>
            <a:round/>
            <a:headEnd/>
            <a:tailEnd/>
          </a:ln>
        </p:spPr>
        <p:txBody>
          <a:bodyPr wrap="none" anchor="ctr"/>
          <a:lstStyle/>
          <a:p>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bwMode="auto">
          <a:noFill/>
          <a:ln>
            <a:solidFill>
              <a:srgbClr val="000000"/>
            </a:solidFill>
            <a:miter lim="800000"/>
            <a:headEnd/>
            <a:tailEnd/>
          </a:ln>
        </p:spPr>
      </p:sp>
      <p:sp>
        <p:nvSpPr>
          <p:cNvPr id="4505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altLang="zh-CN" dirty="0" err="1" smtClean="0">
                <a:latin typeface="黑体" pitchFamily="49" charset="-122"/>
                <a:ea typeface="黑体" pitchFamily="49" charset="-122"/>
              </a:rPr>
              <a:t>Hadoop</a:t>
            </a:r>
            <a:r>
              <a:rPr lang="en-US" altLang="zh-CN" dirty="0" smtClean="0">
                <a:latin typeface="黑体" pitchFamily="49" charset="-122"/>
                <a:ea typeface="黑体" pitchFamily="49" charset="-122"/>
              </a:rPr>
              <a:t>  0.20</a:t>
            </a:r>
            <a:r>
              <a:rPr lang="zh-CN" altLang="en-US" dirty="0" smtClean="0">
                <a:latin typeface="黑体" pitchFamily="49" charset="-122"/>
                <a:ea typeface="黑体" pitchFamily="49" charset="-122"/>
              </a:rPr>
              <a:t>以及之前的版本</a:t>
            </a:r>
            <a:endParaRPr lang="en-US" altLang="zh-CN" dirty="0" smtClean="0">
              <a:latin typeface="黑体" pitchFamily="49" charset="-122"/>
              <a:ea typeface="黑体" pitchFamily="49" charset="-122"/>
            </a:endParaRPr>
          </a:p>
          <a:p>
            <a:r>
              <a:rPr lang="en-US" altLang="zh-CN" dirty="0" smtClean="0"/>
              <a:t>Core -&gt; Common, HDFS, </a:t>
            </a:r>
            <a:r>
              <a:rPr lang="en-US" altLang="zh-CN" dirty="0" err="1" smtClean="0"/>
              <a:t>MapReduce</a:t>
            </a:r>
            <a:r>
              <a:rPr lang="en-US" altLang="zh-CN" dirty="0" smtClean="0"/>
              <a:t>  0.20</a:t>
            </a:r>
            <a:r>
              <a:rPr lang="zh-CN" altLang="en-US" dirty="0" smtClean="0"/>
              <a:t>后的版本，</a:t>
            </a:r>
            <a:r>
              <a:rPr lang="en-US" altLang="zh-CN" dirty="0" smtClean="0"/>
              <a:t>2009.7</a:t>
            </a:r>
            <a:r>
              <a:rPr lang="zh-CN" altLang="en-US" dirty="0" smtClean="0"/>
              <a:t>月拆分对的。</a:t>
            </a:r>
            <a:endParaRPr lang="en-US" altLang="zh-CN" dirty="0" smtClean="0"/>
          </a:p>
          <a:p>
            <a:pPr eaLnBrk="1" hangingPunct="1">
              <a:spcBef>
                <a:spcPct val="0"/>
              </a:spcBef>
            </a:pPr>
            <a:endParaRPr lang="zh-CN" altLang="en-US" dirty="0" smtClean="0"/>
          </a:p>
        </p:txBody>
      </p:sp>
      <p:sp>
        <p:nvSpPr>
          <p:cNvPr id="8196"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5943E50-3C60-4749-B6BB-A1874D4F5087}" type="slidenum">
              <a:rPr lang="zh-CN" altLang="en-US" smtClean="0"/>
              <a:pPr fontAlgn="base">
                <a:spcBef>
                  <a:spcPct val="0"/>
                </a:spcBef>
                <a:spcAft>
                  <a:spcPct val="0"/>
                </a:spcAft>
                <a:defRPr/>
              </a:pPr>
              <a:t>19</a:t>
            </a:fld>
            <a:endParaRPr lang="zh-CN" alt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4EF12DEA-D2E1-4EC7-A9A0-490B61E80485}" type="slidenum">
              <a:rPr lang="en-US" smtClean="0"/>
              <a:pPr>
                <a:defRPr/>
              </a:pPr>
              <a:t>20</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I Fault-tolerant hardware is expensive</a:t>
            </a:r>
          </a:p>
          <a:p>
            <a:r>
              <a:rPr lang="en-US" altLang="zh-CN" dirty="0" smtClean="0"/>
              <a:t>I </a:t>
            </a:r>
            <a:r>
              <a:rPr lang="en-US" altLang="zh-CN" dirty="0" err="1" smtClean="0"/>
              <a:t>Hadoop</a:t>
            </a:r>
            <a:r>
              <a:rPr lang="en-US" altLang="zh-CN" dirty="0" smtClean="0"/>
              <a:t> is designed to run on cheap commodity hardware</a:t>
            </a:r>
          </a:p>
          <a:p>
            <a:r>
              <a:rPr lang="en-US" altLang="zh-CN" dirty="0" smtClean="0"/>
              <a:t>I It automatically handles data replication and node failure</a:t>
            </a:r>
          </a:p>
          <a:p>
            <a:r>
              <a:rPr lang="en-US" altLang="zh-CN" dirty="0" smtClean="0"/>
              <a:t>I It does the hard work – you can focus on processing data</a:t>
            </a:r>
            <a:endParaRPr lang="zh-CN" altLang="en-US" dirty="0"/>
          </a:p>
        </p:txBody>
      </p:sp>
      <p:sp>
        <p:nvSpPr>
          <p:cNvPr id="4" name="灯片编号占位符 3"/>
          <p:cNvSpPr>
            <a:spLocks noGrp="1"/>
          </p:cNvSpPr>
          <p:nvPr>
            <p:ph type="sldNum" sz="quarter" idx="10"/>
          </p:nvPr>
        </p:nvSpPr>
        <p:spPr/>
        <p:txBody>
          <a:bodyPr/>
          <a:lstStyle/>
          <a:p>
            <a:pPr>
              <a:defRPr/>
            </a:pPr>
            <a:fld id="{4EF12DEA-D2E1-4EC7-A9A0-490B61E80485}" type="slidenum">
              <a:rPr lang="en-US" smtClean="0"/>
              <a:pPr>
                <a:defRPr/>
              </a:pPr>
              <a:t>25</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I Fault-tolerant hardware is expensive</a:t>
            </a:r>
          </a:p>
          <a:p>
            <a:r>
              <a:rPr lang="en-US" altLang="zh-CN" dirty="0" smtClean="0"/>
              <a:t>I </a:t>
            </a:r>
            <a:r>
              <a:rPr lang="en-US" altLang="zh-CN" dirty="0" err="1" smtClean="0"/>
              <a:t>Hadoop</a:t>
            </a:r>
            <a:r>
              <a:rPr lang="en-US" altLang="zh-CN" dirty="0" smtClean="0"/>
              <a:t> is designed to run on cheap commodity hardware</a:t>
            </a:r>
          </a:p>
          <a:p>
            <a:r>
              <a:rPr lang="en-US" altLang="zh-CN" dirty="0" smtClean="0"/>
              <a:t>I It automatically handles data replication and node failure</a:t>
            </a:r>
          </a:p>
          <a:p>
            <a:r>
              <a:rPr lang="en-US" altLang="zh-CN" dirty="0" smtClean="0"/>
              <a:t>I It does the hard work – you can focus on processing data</a:t>
            </a:r>
            <a:endParaRPr lang="zh-CN" altLang="en-US" dirty="0"/>
          </a:p>
        </p:txBody>
      </p:sp>
      <p:sp>
        <p:nvSpPr>
          <p:cNvPr id="4" name="灯片编号占位符 3"/>
          <p:cNvSpPr>
            <a:spLocks noGrp="1"/>
          </p:cNvSpPr>
          <p:nvPr>
            <p:ph type="sldNum" sz="quarter" idx="10"/>
          </p:nvPr>
        </p:nvSpPr>
        <p:spPr/>
        <p:txBody>
          <a:bodyPr/>
          <a:lstStyle/>
          <a:p>
            <a:pPr>
              <a:defRPr/>
            </a:pPr>
            <a:fld id="{4EF12DEA-D2E1-4EC7-A9A0-490B61E80485}" type="slidenum">
              <a:rPr lang="en-US" smtClean="0"/>
              <a:pPr>
                <a:defRPr/>
              </a:pPr>
              <a:t>26</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4" name="灯片编号占位符 3"/>
          <p:cNvSpPr>
            <a:spLocks noGrp="1"/>
          </p:cNvSpPr>
          <p:nvPr>
            <p:ph type="sldNum" sz="quarter" idx="5"/>
          </p:nvPr>
        </p:nvSpPr>
        <p:spPr/>
        <p:txBody>
          <a:bodyPr/>
          <a:lstStyle/>
          <a:p>
            <a:pPr>
              <a:defRPr/>
            </a:pPr>
            <a:fld id="{6EDFB000-CDEF-450F-BE71-CACD89D6859B}" type="slidenum">
              <a:rPr lang="zh-CN" altLang="en-US" smtClean="0"/>
              <a:pPr>
                <a:defRPr/>
              </a:pPr>
              <a:t>27</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bwMode="auto">
          <a:noFill/>
          <a:ln>
            <a:solidFill>
              <a:srgbClr val="000000"/>
            </a:solidFill>
            <a:miter lim="800000"/>
            <a:headEnd/>
            <a:tailEnd/>
          </a:ln>
        </p:spPr>
      </p:sp>
      <p:sp>
        <p:nvSpPr>
          <p:cNvPr id="4505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8196"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5943E50-3C60-4749-B6BB-A1874D4F5087}" type="slidenum">
              <a:rPr lang="zh-CN" altLang="en-US" smtClean="0"/>
              <a:pPr fontAlgn="base">
                <a:spcBef>
                  <a:spcPct val="0"/>
                </a:spcBef>
                <a:spcAft>
                  <a:spcPct val="0"/>
                </a:spcAft>
                <a:defRPr/>
              </a:pPr>
              <a:t>4</a:t>
            </a:fld>
            <a:endParaRPr lang="zh-CN" alt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a:ln/>
        </p:spPr>
      </p:sp>
      <p:sp>
        <p:nvSpPr>
          <p:cNvPr id="33795" name="备注占位符 2"/>
          <p:cNvSpPr>
            <a:spLocks noGrp="1"/>
          </p:cNvSpPr>
          <p:nvPr>
            <p:ph type="body" idx="1"/>
          </p:nvPr>
        </p:nvSpPr>
        <p:spPr>
          <a:noFill/>
          <a:ln/>
        </p:spPr>
        <p:txBody>
          <a:bodyPr/>
          <a:lstStyle/>
          <a:p>
            <a:r>
              <a:rPr lang="zh-CN" altLang="en-US" smtClean="0"/>
              <a:t>为了解决这个问题，需要处理哪些问题？ </a:t>
            </a:r>
          </a:p>
        </p:txBody>
      </p:sp>
      <p:sp>
        <p:nvSpPr>
          <p:cNvPr id="33796" name="灯片编号占位符 3"/>
          <p:cNvSpPr>
            <a:spLocks noGrp="1"/>
          </p:cNvSpPr>
          <p:nvPr>
            <p:ph type="sldNum" sz="quarter" idx="5"/>
          </p:nvPr>
        </p:nvSpPr>
        <p:spPr>
          <a:noFill/>
        </p:spPr>
        <p:txBody>
          <a:bodyPr/>
          <a:lstStyle/>
          <a:p>
            <a:fld id="{E249302A-7AAC-4B52-A143-660F2D495E37}" type="slidenum">
              <a:rPr lang="en-US" altLang="zh-CN" smtClean="0"/>
              <a:pPr/>
              <a:t>30</a:t>
            </a:fld>
            <a:endParaRPr lang="en-US" altLang="zh-CN"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a:ln/>
        </p:spPr>
      </p:sp>
      <p:sp>
        <p:nvSpPr>
          <p:cNvPr id="33795" name="备注占位符 2"/>
          <p:cNvSpPr>
            <a:spLocks noGrp="1"/>
          </p:cNvSpPr>
          <p:nvPr>
            <p:ph type="body" idx="1"/>
          </p:nvPr>
        </p:nvSpPr>
        <p:spPr>
          <a:noFill/>
          <a:ln/>
        </p:spPr>
        <p:txBody>
          <a:bodyPr/>
          <a:lstStyle/>
          <a:p>
            <a:r>
              <a:rPr lang="zh-CN" altLang="en-US" smtClean="0"/>
              <a:t>为了解决这个问题，需要处理哪些问题？ </a:t>
            </a:r>
          </a:p>
        </p:txBody>
      </p:sp>
      <p:sp>
        <p:nvSpPr>
          <p:cNvPr id="33796" name="灯片编号占位符 3"/>
          <p:cNvSpPr>
            <a:spLocks noGrp="1"/>
          </p:cNvSpPr>
          <p:nvPr>
            <p:ph type="sldNum" sz="quarter" idx="5"/>
          </p:nvPr>
        </p:nvSpPr>
        <p:spPr>
          <a:noFill/>
        </p:spPr>
        <p:txBody>
          <a:bodyPr/>
          <a:lstStyle/>
          <a:p>
            <a:fld id="{E249302A-7AAC-4B52-A143-660F2D495E37}" type="slidenum">
              <a:rPr lang="en-US" altLang="zh-CN" smtClean="0"/>
              <a:pPr/>
              <a:t>31</a:t>
            </a:fld>
            <a:endParaRPr lang="en-US" altLang="zh-CN"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1361342-D62D-4E53-9DCE-B5BBE5B34541}" type="slidenum">
              <a:rPr lang="en-US"/>
              <a:pPr/>
              <a:t>32</a:t>
            </a:fld>
            <a:endParaRPr lang="en-US"/>
          </a:p>
        </p:txBody>
      </p:sp>
      <p:sp>
        <p:nvSpPr>
          <p:cNvPr id="46081" name="Rectangle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p:spPr>
      </p:sp>
      <p:sp>
        <p:nvSpPr>
          <p:cNvPr id="46082" name="Rectangle 2"/>
          <p:cNvSpPr txBox="1">
            <a:spLocks noGrp="1" noChangeArrowheads="1"/>
          </p:cNvSpPr>
          <p:nvPr>
            <p:ph type="body" idx="1"/>
          </p:nvPr>
        </p:nvSpPr>
        <p:spPr bwMode="auto">
          <a:xfrm>
            <a:off x="685512" y="4343231"/>
            <a:ext cx="5486976" cy="4037751"/>
          </a:xfrm>
          <a:prstGeom prst="rect">
            <a:avLst/>
          </a:prstGeom>
          <a:noFill/>
          <a:ln>
            <a:round/>
            <a:headEnd/>
            <a:tailEnd/>
          </a:ln>
        </p:spPr>
        <p:txBody>
          <a:bodyPr wrap="none" anchor="ctr"/>
          <a:lstStyle/>
          <a:p>
            <a:endParaRPr lang="zh-CN"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CB05EB7-3B96-4BAE-93B1-160A496C613F}" type="slidenum">
              <a:rPr lang="zh-CN" altLang="en-US" smtClean="0"/>
              <a:pPr/>
              <a:t>36</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4" name="灯片编号占位符 3"/>
          <p:cNvSpPr>
            <a:spLocks noGrp="1"/>
          </p:cNvSpPr>
          <p:nvPr>
            <p:ph type="sldNum" sz="quarter" idx="5"/>
          </p:nvPr>
        </p:nvSpPr>
        <p:spPr/>
        <p:txBody>
          <a:bodyPr/>
          <a:lstStyle/>
          <a:p>
            <a:pPr>
              <a:defRPr/>
            </a:pPr>
            <a:fld id="{6EDFB000-CDEF-450F-BE71-CACD89D6859B}" type="slidenum">
              <a:rPr lang="zh-CN" altLang="en-US" smtClean="0"/>
              <a:pPr>
                <a:defRPr/>
              </a:pPr>
              <a:t>37</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4" name="灯片编号占位符 3"/>
          <p:cNvSpPr>
            <a:spLocks noGrp="1"/>
          </p:cNvSpPr>
          <p:nvPr>
            <p:ph type="sldNum" sz="quarter" idx="5"/>
          </p:nvPr>
        </p:nvSpPr>
        <p:spPr/>
        <p:txBody>
          <a:bodyPr/>
          <a:lstStyle/>
          <a:p>
            <a:pPr>
              <a:defRPr/>
            </a:pPr>
            <a:fld id="{6EDFB000-CDEF-450F-BE71-CACD89D6859B}" type="slidenum">
              <a:rPr lang="zh-CN" altLang="en-US" smtClean="0"/>
              <a:pPr>
                <a:defRPr/>
              </a:pPr>
              <a:t>38</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bwMode="auto">
          <a:noFill/>
          <a:ln>
            <a:solidFill>
              <a:srgbClr val="000000"/>
            </a:solidFill>
            <a:miter lim="800000"/>
            <a:headEnd/>
            <a:tailEnd/>
          </a:ln>
        </p:spPr>
      </p:sp>
      <p:sp>
        <p:nvSpPr>
          <p:cNvPr id="48131"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4" name="灯片编号占位符 3"/>
          <p:cNvSpPr>
            <a:spLocks noGrp="1"/>
          </p:cNvSpPr>
          <p:nvPr>
            <p:ph type="sldNum" sz="quarter" idx="5"/>
          </p:nvPr>
        </p:nvSpPr>
        <p:spPr/>
        <p:txBody>
          <a:bodyPr/>
          <a:lstStyle/>
          <a:p>
            <a:pPr>
              <a:defRPr/>
            </a:pPr>
            <a:fld id="{DA218754-B0CC-4248-998B-B87250244655}" type="slidenum">
              <a:rPr lang="zh-CN" altLang="en-US" smtClean="0"/>
              <a:pPr>
                <a:defRPr/>
              </a:pPr>
              <a:t>42</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bwMode="auto">
          <a:noFill/>
          <a:ln>
            <a:solidFill>
              <a:srgbClr val="000000"/>
            </a:solidFill>
            <a:miter lim="800000"/>
            <a:headEnd/>
            <a:tailEnd/>
          </a:ln>
        </p:spPr>
      </p:sp>
      <p:sp>
        <p:nvSpPr>
          <p:cNvPr id="50179"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4" name="灯片编号占位符 3"/>
          <p:cNvSpPr>
            <a:spLocks noGrp="1"/>
          </p:cNvSpPr>
          <p:nvPr>
            <p:ph type="sldNum" sz="quarter" idx="5"/>
          </p:nvPr>
        </p:nvSpPr>
        <p:spPr/>
        <p:txBody>
          <a:bodyPr/>
          <a:lstStyle/>
          <a:p>
            <a:pPr>
              <a:defRPr/>
            </a:pPr>
            <a:fld id="{32877216-0C6A-4D47-8AB4-F43494E93254}" type="slidenum">
              <a:rPr lang="zh-CN" altLang="en-US" smtClean="0"/>
              <a:pPr>
                <a:defRPr/>
              </a:pPr>
              <a:t>49</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I Fault-tolerant hardware is expensive</a:t>
            </a:r>
          </a:p>
          <a:p>
            <a:r>
              <a:rPr lang="en-US" altLang="zh-CN" dirty="0" smtClean="0"/>
              <a:t>I </a:t>
            </a:r>
            <a:r>
              <a:rPr lang="en-US" altLang="zh-CN" dirty="0" err="1" smtClean="0"/>
              <a:t>Hadoop</a:t>
            </a:r>
            <a:r>
              <a:rPr lang="en-US" altLang="zh-CN" dirty="0" smtClean="0"/>
              <a:t> is designed to run on cheap commodity hardware</a:t>
            </a:r>
          </a:p>
          <a:p>
            <a:r>
              <a:rPr lang="en-US" altLang="zh-CN" dirty="0" smtClean="0"/>
              <a:t>I It automatically handles data replication and node failure</a:t>
            </a:r>
          </a:p>
          <a:p>
            <a:r>
              <a:rPr lang="en-US" altLang="zh-CN" dirty="0" smtClean="0"/>
              <a:t>I It does the hard work – you can focus on processing data</a:t>
            </a:r>
            <a:endParaRPr lang="zh-CN" altLang="en-US" dirty="0"/>
          </a:p>
        </p:txBody>
      </p:sp>
      <p:sp>
        <p:nvSpPr>
          <p:cNvPr id="4" name="灯片编号占位符 3"/>
          <p:cNvSpPr>
            <a:spLocks noGrp="1"/>
          </p:cNvSpPr>
          <p:nvPr>
            <p:ph type="sldNum" sz="quarter" idx="10"/>
          </p:nvPr>
        </p:nvSpPr>
        <p:spPr/>
        <p:txBody>
          <a:bodyPr/>
          <a:lstStyle/>
          <a:p>
            <a:pPr>
              <a:defRPr/>
            </a:pPr>
            <a:fld id="{4EF12DEA-D2E1-4EC7-A9A0-490B61E80485}" type="slidenum">
              <a:rPr lang="en-US" smtClean="0"/>
              <a:pPr>
                <a:defRPr/>
              </a:pPr>
              <a:t>63</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CFDD91BA-7C5A-4533-9DDE-8B6F16805FE7}" type="slidenum">
              <a:rPr lang="en-US"/>
              <a:pPr/>
              <a:t>64</a:t>
            </a:fld>
            <a:endParaRPr lang="en-US"/>
          </a:p>
        </p:txBody>
      </p:sp>
      <p:sp>
        <p:nvSpPr>
          <p:cNvPr id="38913" name="Rectangle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p:spPr>
      </p:sp>
      <p:sp>
        <p:nvSpPr>
          <p:cNvPr id="38914" name="Rectangle 2"/>
          <p:cNvSpPr txBox="1">
            <a:spLocks noGrp="1" noChangeArrowheads="1"/>
          </p:cNvSpPr>
          <p:nvPr>
            <p:ph type="body" idx="1"/>
          </p:nvPr>
        </p:nvSpPr>
        <p:spPr bwMode="auto">
          <a:xfrm>
            <a:off x="685512" y="4343231"/>
            <a:ext cx="5486976" cy="4037751"/>
          </a:xfrm>
          <a:prstGeom prst="rect">
            <a:avLst/>
          </a:prstGeom>
          <a:noFill/>
          <a:ln>
            <a:round/>
            <a:headEnd/>
            <a:tailEnd/>
          </a:ln>
        </p:spPr>
        <p:txBody>
          <a:bodyPr wrap="none" anchor="ctr"/>
          <a:lstStyle/>
          <a:p>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bwMode="auto">
          <a:noFill/>
          <a:ln>
            <a:solidFill>
              <a:srgbClr val="000000"/>
            </a:solidFill>
            <a:miter lim="800000"/>
            <a:headEnd/>
            <a:tailEnd/>
          </a:ln>
        </p:spPr>
      </p:sp>
      <p:sp>
        <p:nvSpPr>
          <p:cNvPr id="4505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8196"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5943E50-3C60-4749-B6BB-A1874D4F5087}" type="slidenum">
              <a:rPr lang="zh-CN" altLang="en-US" smtClean="0"/>
              <a:pPr fontAlgn="base">
                <a:spcBef>
                  <a:spcPct val="0"/>
                </a:spcBef>
                <a:spcAft>
                  <a:spcPct val="0"/>
                </a:spcAft>
                <a:defRPr/>
              </a:pPr>
              <a:t>5</a:t>
            </a:fld>
            <a:endParaRPr lang="zh-CN" alt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One of Yahoo's </a:t>
            </a:r>
            <a:r>
              <a:rPr lang="en-US" altLang="zh-CN" dirty="0" err="1" smtClean="0"/>
              <a:t>Hadoop</a:t>
            </a:r>
            <a:r>
              <a:rPr lang="en-US" altLang="zh-CN" dirty="0" smtClean="0"/>
              <a:t> clusters sorted 1 terabyte of data in 209 seconds, which beat the previous record of 297 seconds in the annual general purpose (Daytona) </a:t>
            </a:r>
            <a:r>
              <a:rPr lang="en-US" altLang="zh-CN" dirty="0" smtClean="0">
                <a:hlinkClick r:id="rId3"/>
              </a:rPr>
              <a:t>terabyte sort benchmark</a:t>
            </a:r>
            <a:r>
              <a:rPr lang="en-US" altLang="zh-CN" dirty="0" smtClean="0"/>
              <a:t>. This is the first time that either a Java or an open source program has won. </a:t>
            </a:r>
            <a:endParaRPr lang="zh-CN" altLang="en-US" dirty="0"/>
          </a:p>
        </p:txBody>
      </p:sp>
      <p:sp>
        <p:nvSpPr>
          <p:cNvPr id="4" name="灯片编号占位符 3"/>
          <p:cNvSpPr>
            <a:spLocks noGrp="1"/>
          </p:cNvSpPr>
          <p:nvPr>
            <p:ph type="sldNum" sz="quarter" idx="10"/>
          </p:nvPr>
        </p:nvSpPr>
        <p:spPr/>
        <p:txBody>
          <a:bodyPr/>
          <a:lstStyle/>
          <a:p>
            <a:pPr>
              <a:defRPr/>
            </a:pPr>
            <a:fld id="{4EF12DEA-D2E1-4EC7-A9A0-490B61E80485}" type="slidenum">
              <a:rPr lang="en-US" smtClean="0"/>
              <a:pPr>
                <a:defRPr/>
              </a:pPr>
              <a:t>65</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194A94A-12F1-4489-A978-66C8B2227E81}" type="slidenum">
              <a:rPr lang="en-US"/>
              <a:pPr/>
              <a:t>66</a:t>
            </a:fld>
            <a:endParaRPr lang="en-US"/>
          </a:p>
        </p:txBody>
      </p:sp>
      <p:sp>
        <p:nvSpPr>
          <p:cNvPr id="39937" name="Rectangle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p:spPr>
      </p:sp>
      <p:sp>
        <p:nvSpPr>
          <p:cNvPr id="39938" name="Rectangle 2"/>
          <p:cNvSpPr txBox="1">
            <a:spLocks noGrp="1" noChangeArrowheads="1"/>
          </p:cNvSpPr>
          <p:nvPr>
            <p:ph type="body" idx="1"/>
          </p:nvPr>
        </p:nvSpPr>
        <p:spPr bwMode="auto">
          <a:xfrm>
            <a:off x="685512" y="4343231"/>
            <a:ext cx="5486976" cy="4037751"/>
          </a:xfrm>
          <a:prstGeom prst="rect">
            <a:avLst/>
          </a:prstGeom>
          <a:noFill/>
          <a:ln>
            <a:round/>
            <a:headEnd/>
            <a:tailEnd/>
          </a:ln>
        </p:spPr>
        <p:txBody>
          <a:bodyPr wrap="none" anchor="ctr"/>
          <a:lstStyle/>
          <a:p>
            <a:endParaRPr lang="zh-CN"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194A94A-12F1-4489-A978-66C8B2227E81}" type="slidenum">
              <a:rPr lang="en-US"/>
              <a:pPr/>
              <a:t>67</a:t>
            </a:fld>
            <a:endParaRPr lang="en-US"/>
          </a:p>
        </p:txBody>
      </p:sp>
      <p:sp>
        <p:nvSpPr>
          <p:cNvPr id="39937" name="Rectangle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p:spPr>
      </p:sp>
      <p:sp>
        <p:nvSpPr>
          <p:cNvPr id="39938" name="Rectangle 2"/>
          <p:cNvSpPr txBox="1">
            <a:spLocks noGrp="1" noChangeArrowheads="1"/>
          </p:cNvSpPr>
          <p:nvPr>
            <p:ph type="body" idx="1"/>
          </p:nvPr>
        </p:nvSpPr>
        <p:spPr bwMode="auto">
          <a:xfrm>
            <a:off x="685512" y="4343231"/>
            <a:ext cx="5486976" cy="4037751"/>
          </a:xfrm>
          <a:prstGeom prst="rect">
            <a:avLst/>
          </a:prstGeom>
          <a:noFill/>
          <a:ln>
            <a:round/>
            <a:headEnd/>
            <a:tailEnd/>
          </a:ln>
        </p:spPr>
        <p:txBody>
          <a:bodyPr wrap="none" anchor="ctr"/>
          <a:lstStyle/>
          <a:p>
            <a:endParaRPr lang="zh-CN"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CFDD91BA-7C5A-4533-9DDE-8B6F16805FE7}" type="slidenum">
              <a:rPr lang="en-US"/>
              <a:pPr/>
              <a:t>69</a:t>
            </a:fld>
            <a:endParaRPr lang="en-US"/>
          </a:p>
        </p:txBody>
      </p:sp>
      <p:sp>
        <p:nvSpPr>
          <p:cNvPr id="38913" name="Rectangle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p:spPr>
      </p:sp>
      <p:sp>
        <p:nvSpPr>
          <p:cNvPr id="38914" name="Rectangle 2"/>
          <p:cNvSpPr txBox="1">
            <a:spLocks noGrp="1" noChangeArrowheads="1"/>
          </p:cNvSpPr>
          <p:nvPr>
            <p:ph type="body" idx="1"/>
          </p:nvPr>
        </p:nvSpPr>
        <p:spPr bwMode="auto">
          <a:xfrm>
            <a:off x="685512" y="4343231"/>
            <a:ext cx="5486976" cy="4037751"/>
          </a:xfrm>
          <a:prstGeom prst="rect">
            <a:avLst/>
          </a:prstGeom>
          <a:noFill/>
          <a:ln>
            <a:round/>
            <a:headEnd/>
            <a:tailEnd/>
          </a:ln>
        </p:spPr>
        <p:txBody>
          <a:bodyPr wrap="none" anchor="ctr"/>
          <a:lstStyle/>
          <a:p>
            <a:endParaRPr lang="zh-CN"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5B167FCE-9A62-4A8B-98B1-0B9E5BA9B83F}" type="slidenum">
              <a:rPr lang="en-US" altLang="zh-CN"/>
              <a:pPr/>
              <a:t>133</a:t>
            </a:fld>
            <a:endParaRPr lang="en-US" altLang="zh-CN"/>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endParaRPr lang="zh-CN" altLang="zh-CN" smtClean="0">
              <a:latin typeface="Arial"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ChangeArrowheads="1" noTextEdit="1"/>
          </p:cNvSpPr>
          <p:nvPr>
            <p:ph type="sldImg"/>
          </p:nvPr>
        </p:nvSpPr>
        <p:spPr>
          <a:xfrm>
            <a:off x="1104900" y="687049"/>
            <a:ext cx="4648200" cy="3429000"/>
          </a:xfrm>
          <a:ln/>
        </p:spPr>
      </p:sp>
      <p:sp>
        <p:nvSpPr>
          <p:cNvPr id="36867" name="Rectangle 3"/>
          <p:cNvSpPr>
            <a:spLocks noGrp="1" noChangeArrowheads="1"/>
          </p:cNvSpPr>
          <p:nvPr>
            <p:ph type="body" idx="1"/>
          </p:nvPr>
        </p:nvSpPr>
        <p:spPr>
          <a:xfrm>
            <a:off x="685800" y="4344025"/>
            <a:ext cx="5486400" cy="4112926"/>
          </a:xfrm>
          <a:noFill/>
          <a:ln/>
        </p:spPr>
        <p:txBody>
          <a:bodyPr/>
          <a:lstStyle/>
          <a:p>
            <a:endParaRPr lang="zh-CN" altLang="zh-CN" smtClean="0">
              <a:latin typeface="Arial"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xfrm>
            <a:off x="1104900" y="687049"/>
            <a:ext cx="4648200" cy="3429000"/>
          </a:xfrm>
          <a:ln/>
        </p:spPr>
      </p:sp>
      <p:sp>
        <p:nvSpPr>
          <p:cNvPr id="38915" name="Notes Placeholder 2"/>
          <p:cNvSpPr>
            <a:spLocks noGrp="1"/>
          </p:cNvSpPr>
          <p:nvPr>
            <p:ph type="body" idx="1"/>
          </p:nvPr>
        </p:nvSpPr>
        <p:spPr>
          <a:xfrm>
            <a:off x="685800" y="4344025"/>
            <a:ext cx="5486400" cy="4112926"/>
          </a:xfrm>
          <a:noFill/>
          <a:ln/>
        </p:spPr>
        <p:txBody>
          <a:bodyPr lIns="93172" tIns="46586" rIns="93172" bIns="46586"/>
          <a:lstStyle/>
          <a:p>
            <a:pPr eaLnBrk="1" hangingPunct="1">
              <a:spcBef>
                <a:spcPct val="0"/>
              </a:spcBef>
            </a:pPr>
            <a:r>
              <a:rPr lang="en-US" altLang="zh-CN" smtClean="0">
                <a:latin typeface="Arial" pitchFamily="34" charset="0"/>
              </a:rPr>
              <a:t>1GB connectivity within a rack, 100MB across racks? Are all disks 7200 SATA?</a:t>
            </a:r>
          </a:p>
        </p:txBody>
      </p:sp>
      <p:sp>
        <p:nvSpPr>
          <p:cNvPr id="38916" name="Slide Number Placeholder 3"/>
          <p:cNvSpPr txBox="1">
            <a:spLocks noGrp="1"/>
          </p:cNvSpPr>
          <p:nvPr/>
        </p:nvSpPr>
        <p:spPr bwMode="auto">
          <a:xfrm>
            <a:off x="3884613" y="8686488"/>
            <a:ext cx="2971800" cy="455951"/>
          </a:xfrm>
          <a:prstGeom prst="rect">
            <a:avLst/>
          </a:prstGeom>
          <a:noFill/>
          <a:ln w="9525">
            <a:noFill/>
            <a:miter lim="800000"/>
            <a:headEnd/>
            <a:tailEnd/>
          </a:ln>
        </p:spPr>
        <p:txBody>
          <a:bodyPr lIns="93172" tIns="46586" rIns="93172" bIns="46586" anchor="b"/>
          <a:lstStyle/>
          <a:p>
            <a:pPr algn="r" defTabSz="931863" eaLnBrk="0" hangingPunct="0"/>
            <a:fld id="{4FD3B712-BF7B-4018-A551-2AECC9B6FDB2}" type="slidenum">
              <a:rPr lang="en-US" altLang="zh-CN" sz="1300">
                <a:ea typeface="ヒラギノ角ゴ ProN W3"/>
                <a:cs typeface="ヒラギノ角ゴ ProN W3"/>
              </a:rPr>
              <a:pPr algn="r" defTabSz="931863" eaLnBrk="0" hangingPunct="0"/>
              <a:t>136</a:t>
            </a:fld>
            <a:endParaRPr lang="en-US" altLang="zh-CN" sz="1300">
              <a:ea typeface="ヒラギノ角ゴ ProN W3"/>
              <a:cs typeface="ヒラギノ角ゴ ProN W3"/>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3E2927C4-304B-484D-AE45-6CE63AF1D862}" type="slidenum">
              <a:rPr lang="en-US" altLang="zh-CN"/>
              <a:pPr/>
              <a:t>137</a:t>
            </a:fld>
            <a:endParaRPr lang="en-US" altLang="zh-CN"/>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zh-CN" altLang="zh-CN" smtClean="0">
              <a:latin typeface="Arial"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3E2927C4-304B-484D-AE45-6CE63AF1D862}" type="slidenum">
              <a:rPr lang="en-US" altLang="zh-CN"/>
              <a:pPr/>
              <a:t>138</a:t>
            </a:fld>
            <a:endParaRPr lang="en-US" altLang="zh-CN"/>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zh-CN" altLang="zh-CN" smtClean="0">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bwMode="auto">
          <a:noFill/>
          <a:ln>
            <a:solidFill>
              <a:srgbClr val="000000"/>
            </a:solidFill>
            <a:miter lim="800000"/>
            <a:headEnd/>
            <a:tailEnd/>
          </a:ln>
        </p:spPr>
      </p:sp>
      <p:sp>
        <p:nvSpPr>
          <p:cNvPr id="4505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8196"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5943E50-3C60-4749-B6BB-A1874D4F5087}" type="slidenum">
              <a:rPr lang="zh-CN" altLang="en-US" smtClean="0"/>
              <a:pPr fontAlgn="base">
                <a:spcBef>
                  <a:spcPct val="0"/>
                </a:spcBef>
                <a:spcAft>
                  <a:spcPct val="0"/>
                </a:spcAft>
                <a:defRPr/>
              </a:pPr>
              <a:t>6</a:t>
            </a:fld>
            <a:endParaRPr lang="zh-CN"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bwMode="auto">
          <a:noFill/>
          <a:ln>
            <a:solidFill>
              <a:srgbClr val="000000"/>
            </a:solidFill>
            <a:miter lim="800000"/>
            <a:headEnd/>
            <a:tailEnd/>
          </a:ln>
        </p:spPr>
      </p:sp>
      <p:sp>
        <p:nvSpPr>
          <p:cNvPr id="4505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8196"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5943E50-3C60-4749-B6BB-A1874D4F5087}" type="slidenum">
              <a:rPr lang="zh-CN" altLang="en-US" smtClean="0"/>
              <a:pPr fontAlgn="base">
                <a:spcBef>
                  <a:spcPct val="0"/>
                </a:spcBef>
                <a:spcAft>
                  <a:spcPct val="0"/>
                </a:spcAft>
                <a:defRPr/>
              </a:pPr>
              <a:t>7</a:t>
            </a:fld>
            <a:endParaRPr lang="zh-CN"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bwMode="auto">
          <a:noFill/>
          <a:ln>
            <a:solidFill>
              <a:srgbClr val="000000"/>
            </a:solidFill>
            <a:miter lim="800000"/>
            <a:headEnd/>
            <a:tailEnd/>
          </a:ln>
        </p:spPr>
      </p:sp>
      <p:sp>
        <p:nvSpPr>
          <p:cNvPr id="4505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8196"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5943E50-3C60-4749-B6BB-A1874D4F5087}" type="slidenum">
              <a:rPr lang="zh-CN" altLang="en-US" smtClean="0"/>
              <a:pPr fontAlgn="base">
                <a:spcBef>
                  <a:spcPct val="0"/>
                </a:spcBef>
                <a:spcAft>
                  <a:spcPct val="0"/>
                </a:spcAft>
                <a:defRPr/>
              </a:pPr>
              <a:t>8</a:t>
            </a:fld>
            <a:endParaRPr lang="zh-CN"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bwMode="auto">
          <a:noFill/>
          <a:ln>
            <a:solidFill>
              <a:srgbClr val="000000"/>
            </a:solidFill>
            <a:miter lim="800000"/>
            <a:headEnd/>
            <a:tailEnd/>
          </a:ln>
        </p:spPr>
      </p:sp>
      <p:sp>
        <p:nvSpPr>
          <p:cNvPr id="4505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8196"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5943E50-3C60-4749-B6BB-A1874D4F5087}" type="slidenum">
              <a:rPr lang="zh-CN" altLang="en-US" smtClean="0"/>
              <a:pPr fontAlgn="base">
                <a:spcBef>
                  <a:spcPct val="0"/>
                </a:spcBef>
                <a:spcAft>
                  <a:spcPct val="0"/>
                </a:spcAft>
                <a:defRPr/>
              </a:pPr>
              <a:t>9</a:t>
            </a:fld>
            <a:endParaRPr lang="zh-CN"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bwMode="auto">
          <a:noFill/>
          <a:ln>
            <a:solidFill>
              <a:srgbClr val="000000"/>
            </a:solidFill>
            <a:miter lim="800000"/>
            <a:headEnd/>
            <a:tailEnd/>
          </a:ln>
        </p:spPr>
      </p:sp>
      <p:sp>
        <p:nvSpPr>
          <p:cNvPr id="4505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8196"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5943E50-3C60-4749-B6BB-A1874D4F5087}" type="slidenum">
              <a:rPr lang="zh-CN" altLang="en-US" smtClean="0"/>
              <a:pPr fontAlgn="base">
                <a:spcBef>
                  <a:spcPct val="0"/>
                </a:spcBef>
                <a:spcAft>
                  <a:spcPct val="0"/>
                </a:spcAft>
                <a:defRPr/>
              </a:pPr>
              <a:t>10</a:t>
            </a:fld>
            <a:endParaRPr lang="zh-CN"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bwMode="auto">
          <a:noFill/>
          <a:ln>
            <a:solidFill>
              <a:srgbClr val="000000"/>
            </a:solidFill>
            <a:miter lim="800000"/>
            <a:headEnd/>
            <a:tailEnd/>
          </a:ln>
        </p:spPr>
      </p:sp>
      <p:sp>
        <p:nvSpPr>
          <p:cNvPr id="4505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8196"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5943E50-3C60-4749-B6BB-A1874D4F5087}" type="slidenum">
              <a:rPr lang="zh-CN" altLang="en-US" smtClean="0"/>
              <a:pPr fontAlgn="base">
                <a:spcBef>
                  <a:spcPct val="0"/>
                </a:spcBef>
                <a:spcAft>
                  <a:spcPct val="0"/>
                </a:spcAft>
                <a:defRPr/>
              </a:pPr>
              <a:t>11</a:t>
            </a:fld>
            <a:endParaRPr lang="zh-CN"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2011-9-23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2011-9-23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2011-9-23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2011-9-23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2011-9-23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2011-9-23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2011-9-23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2011-9-23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2011-9-23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2011-9-23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2011-9-23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2011-9-23</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12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jpe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hyperlink" Target="http://wiki.apache.org/hadoop/" TargetMode="External"/><Relationship Id="rId7" Type="http://schemas.openxmlformats.org/officeDocument/2006/relationships/hyperlink" Target="http://code.google.com/intl/zh-CN/edu/parallel/index.html" TargetMode="External"/><Relationship Id="rId2" Type="http://schemas.openxmlformats.org/officeDocument/2006/relationships/hyperlink" Target="http://www.cloudera.com/blog/" TargetMode="External"/><Relationship Id="rId1" Type="http://schemas.openxmlformats.org/officeDocument/2006/relationships/slideLayout" Target="../slideLayouts/slideLayout2.xml"/><Relationship Id="rId6" Type="http://schemas.openxmlformats.org/officeDocument/2006/relationships/hyperlink" Target="http://www.slideshare.net/" TargetMode="External"/><Relationship Id="rId5" Type="http://schemas.openxmlformats.org/officeDocument/2006/relationships/hyperlink" Target="http://bbs.hadoopor.com/" TargetMode="External"/><Relationship Id="rId4" Type="http://schemas.openxmlformats.org/officeDocument/2006/relationships/hyperlink" Target="http://subject.csdn.net/hadoop/" TargetMode="Externa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500034" y="1428736"/>
            <a:ext cx="7772400" cy="1470025"/>
          </a:xfrm>
        </p:spPr>
        <p:txBody>
          <a:bodyPr/>
          <a:lstStyle/>
          <a:p>
            <a:r>
              <a:rPr lang="en-US" altLang="zh-CN" dirty="0" err="1" smtClean="0"/>
              <a:t>Hadoop</a:t>
            </a:r>
            <a:r>
              <a:rPr lang="zh-CN" altLang="en-US" smtClean="0"/>
              <a:t>入门</a:t>
            </a:r>
            <a:endParaRPr lang="zh-CN" altLang="en-US" dirty="0"/>
          </a:p>
        </p:txBody>
      </p:sp>
      <p:sp>
        <p:nvSpPr>
          <p:cNvPr id="3" name="副标题 2"/>
          <p:cNvSpPr>
            <a:spLocks noGrp="1"/>
          </p:cNvSpPr>
          <p:nvPr>
            <p:ph type="subTitle" idx="1"/>
          </p:nvPr>
        </p:nvSpPr>
        <p:spPr/>
        <p:txBody>
          <a:bodyPr/>
          <a:lstStyle/>
          <a:p>
            <a:r>
              <a:rPr lang="en-US" altLang="zh-CN" dirty="0" smtClean="0"/>
              <a:t>aokinglinux@hotmail.com</a:t>
            </a:r>
            <a:endParaRPr lang="zh-CN"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p:txBody>
          <a:bodyPr/>
          <a:lstStyle/>
          <a:p>
            <a:r>
              <a:rPr lang="en-US" altLang="zh-CN" dirty="0" smtClean="0"/>
              <a:t>Google</a:t>
            </a:r>
            <a:r>
              <a:rPr lang="zh-CN" altLang="en-US" dirty="0" smtClean="0"/>
              <a:t>的核心技术</a:t>
            </a:r>
          </a:p>
        </p:txBody>
      </p:sp>
      <p:sp>
        <p:nvSpPr>
          <p:cNvPr id="5123" name="内容占位符 2"/>
          <p:cNvSpPr>
            <a:spLocks noGrp="1"/>
          </p:cNvSpPr>
          <p:nvPr>
            <p:ph idx="1"/>
          </p:nvPr>
        </p:nvSpPr>
        <p:spPr>
          <a:xfrm>
            <a:off x="357188" y="1428750"/>
            <a:ext cx="8229600" cy="5072084"/>
          </a:xfrm>
        </p:spPr>
        <p:txBody>
          <a:bodyPr>
            <a:normAutofit fontScale="92500" lnSpcReduction="20000"/>
          </a:bodyPr>
          <a:lstStyle/>
          <a:p>
            <a:pPr>
              <a:buNone/>
            </a:pPr>
            <a:r>
              <a:rPr lang="en-US" altLang="zh-CN" b="1" dirty="0" smtClean="0"/>
              <a:t>GFS</a:t>
            </a:r>
            <a:r>
              <a:rPr lang="zh-CN" altLang="en-US" b="1" dirty="0" smtClean="0"/>
              <a:t>使用</a:t>
            </a:r>
            <a:endParaRPr lang="en-US" altLang="zh-CN" b="1" dirty="0" smtClean="0"/>
          </a:p>
          <a:p>
            <a:r>
              <a:rPr lang="zh-CN" altLang="en-US" dirty="0" smtClean="0"/>
              <a:t>现在</a:t>
            </a:r>
            <a:r>
              <a:rPr lang="en-US" altLang="zh-CN" dirty="0" smtClean="0"/>
              <a:t>Google</a:t>
            </a:r>
            <a:r>
              <a:rPr lang="zh-CN" altLang="en-US" dirty="0" smtClean="0"/>
              <a:t>内部至少运行着</a:t>
            </a:r>
            <a:r>
              <a:rPr lang="en-US" altLang="zh-CN" dirty="0" smtClean="0"/>
              <a:t>200</a:t>
            </a:r>
            <a:r>
              <a:rPr lang="zh-CN" altLang="en-US" dirty="0" smtClean="0"/>
              <a:t>多个</a:t>
            </a:r>
            <a:r>
              <a:rPr lang="en-US" altLang="zh-CN" dirty="0" smtClean="0"/>
              <a:t>GFS</a:t>
            </a:r>
            <a:r>
              <a:rPr lang="zh-CN" altLang="en-US" dirty="0" smtClean="0"/>
              <a:t>集群，最大的集群有几千台服务器，并且服务于多个 </a:t>
            </a:r>
            <a:r>
              <a:rPr lang="en-US" altLang="zh-CN" dirty="0" smtClean="0"/>
              <a:t>Google</a:t>
            </a:r>
            <a:r>
              <a:rPr lang="zh-CN" altLang="en-US" dirty="0" smtClean="0"/>
              <a:t>服务，比如</a:t>
            </a:r>
            <a:r>
              <a:rPr lang="en-US" altLang="zh-CN" dirty="0" smtClean="0"/>
              <a:t>Google</a:t>
            </a:r>
            <a:r>
              <a:rPr lang="zh-CN" altLang="en-US" dirty="0" smtClean="0"/>
              <a:t>搜索。但由于</a:t>
            </a:r>
            <a:r>
              <a:rPr lang="en-US" altLang="zh-CN" dirty="0" smtClean="0"/>
              <a:t>GFS</a:t>
            </a:r>
            <a:r>
              <a:rPr lang="zh-CN" altLang="en-US" dirty="0" smtClean="0"/>
              <a:t>主要为搜索而设计，所以不是很适合新的一些</a:t>
            </a:r>
            <a:r>
              <a:rPr lang="en-US" altLang="zh-CN" dirty="0" smtClean="0"/>
              <a:t>Google</a:t>
            </a:r>
            <a:r>
              <a:rPr lang="zh-CN" altLang="en-US" dirty="0" smtClean="0"/>
              <a:t>产品，比</a:t>
            </a:r>
            <a:r>
              <a:rPr lang="en-US" altLang="zh-CN" dirty="0" smtClean="0"/>
              <a:t>YouTube</a:t>
            </a:r>
            <a:r>
              <a:rPr lang="zh-CN" altLang="en-US" dirty="0" smtClean="0"/>
              <a:t>、</a:t>
            </a:r>
            <a:r>
              <a:rPr lang="en-US" altLang="zh-CN" dirty="0" smtClean="0"/>
              <a:t>Gmail</a:t>
            </a:r>
            <a:r>
              <a:rPr lang="zh-CN" altLang="en-US" dirty="0" smtClean="0"/>
              <a:t>和更强调大规模索引和实时性的</a:t>
            </a:r>
            <a:r>
              <a:rPr lang="en-US" altLang="zh-CN" dirty="0" smtClean="0"/>
              <a:t>Caffeine</a:t>
            </a:r>
            <a:r>
              <a:rPr lang="zh-CN" altLang="en-US" dirty="0" smtClean="0"/>
              <a:t>搜索引擎等，所以</a:t>
            </a:r>
            <a:r>
              <a:rPr lang="en-US" altLang="zh-CN" dirty="0" smtClean="0"/>
              <a:t>Google</a:t>
            </a:r>
            <a:r>
              <a:rPr lang="zh-CN" altLang="en-US" dirty="0" smtClean="0"/>
              <a:t>已经在开发下一代</a:t>
            </a:r>
            <a:r>
              <a:rPr lang="en-US" altLang="zh-CN" dirty="0" smtClean="0"/>
              <a:t>GFS</a:t>
            </a:r>
            <a:r>
              <a:rPr lang="zh-CN" altLang="en-US" dirty="0" smtClean="0"/>
              <a:t>，代号为</a:t>
            </a:r>
            <a:r>
              <a:rPr lang="en-US" altLang="zh-CN" dirty="0" smtClean="0"/>
              <a:t>"Colossus"</a:t>
            </a:r>
            <a:r>
              <a:rPr lang="zh-CN" altLang="en-US" dirty="0" smtClean="0"/>
              <a:t>，并且在设计方面有许多不同， 比如：支持分布式</a:t>
            </a:r>
            <a:r>
              <a:rPr lang="en-US" altLang="zh-CN" dirty="0" smtClean="0"/>
              <a:t>Master</a:t>
            </a:r>
            <a:r>
              <a:rPr lang="zh-CN" altLang="en-US" dirty="0" smtClean="0"/>
              <a:t>节点来提升高可用性并能支撑更多文件，</a:t>
            </a:r>
            <a:r>
              <a:rPr lang="en-US" altLang="zh-CN" dirty="0" smtClean="0"/>
              <a:t>Chunk</a:t>
            </a:r>
            <a:r>
              <a:rPr lang="zh-CN" altLang="en-US" dirty="0" smtClean="0"/>
              <a:t>节点能支持</a:t>
            </a:r>
            <a:r>
              <a:rPr lang="en-US" altLang="zh-CN" dirty="0" smtClean="0"/>
              <a:t>1MB</a:t>
            </a:r>
            <a:r>
              <a:rPr lang="zh-CN" altLang="en-US" dirty="0" smtClean="0"/>
              <a:t>大小的</a:t>
            </a:r>
            <a:r>
              <a:rPr lang="en-US" altLang="zh-CN" dirty="0" smtClean="0"/>
              <a:t>chunk</a:t>
            </a:r>
            <a:r>
              <a:rPr lang="zh-CN" altLang="en-US" dirty="0" smtClean="0"/>
              <a:t>以支撑低延迟应用的需要。</a:t>
            </a:r>
            <a:endParaRPr lang="zh-CN" altLang="en-US"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034" y="0"/>
            <a:ext cx="8229600" cy="1000108"/>
          </a:xfrm>
        </p:spPr>
        <p:txBody>
          <a:bodyPr/>
          <a:lstStyle/>
          <a:p>
            <a:r>
              <a:rPr lang="en-US" altLang="zh-CN" dirty="0" err="1" smtClean="0"/>
              <a:t>MapReduce</a:t>
            </a:r>
            <a:endParaRPr lang="zh-CN" altLang="en-US" dirty="0"/>
          </a:p>
        </p:txBody>
      </p:sp>
      <p:pic>
        <p:nvPicPr>
          <p:cNvPr id="320514" name="Picture 2"/>
          <p:cNvPicPr>
            <a:picLocks noChangeAspect="1" noChangeArrowheads="1"/>
          </p:cNvPicPr>
          <p:nvPr/>
        </p:nvPicPr>
        <p:blipFill>
          <a:blip r:embed="rId2"/>
          <a:srcRect/>
          <a:stretch>
            <a:fillRect/>
          </a:stretch>
        </p:blipFill>
        <p:spPr bwMode="auto">
          <a:xfrm>
            <a:off x="3643306" y="1071546"/>
            <a:ext cx="1857375" cy="5372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MapReduce</a:t>
            </a:r>
            <a:endParaRPr lang="zh-CN" altLang="en-US" dirty="0"/>
          </a:p>
        </p:txBody>
      </p:sp>
      <p:pic>
        <p:nvPicPr>
          <p:cNvPr id="21506" name="Picture 2"/>
          <p:cNvPicPr>
            <a:picLocks noChangeAspect="1" noChangeArrowheads="1"/>
          </p:cNvPicPr>
          <p:nvPr/>
        </p:nvPicPr>
        <p:blipFill>
          <a:blip r:embed="rId2"/>
          <a:srcRect/>
          <a:stretch>
            <a:fillRect/>
          </a:stretch>
        </p:blipFill>
        <p:spPr bwMode="auto">
          <a:xfrm>
            <a:off x="1285852" y="1785926"/>
            <a:ext cx="4689264" cy="285752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MapReduce</a:t>
            </a:r>
            <a:endParaRPr lang="zh-CN" altLang="en-US" dirty="0"/>
          </a:p>
        </p:txBody>
      </p:sp>
      <p:pic>
        <p:nvPicPr>
          <p:cNvPr id="5" name="Picture 2"/>
          <p:cNvPicPr>
            <a:picLocks noChangeAspect="1" noChangeArrowheads="1"/>
          </p:cNvPicPr>
          <p:nvPr/>
        </p:nvPicPr>
        <p:blipFill>
          <a:blip r:embed="rId2"/>
          <a:srcRect/>
          <a:stretch>
            <a:fillRect/>
          </a:stretch>
        </p:blipFill>
        <p:spPr bwMode="auto">
          <a:xfrm>
            <a:off x="928662" y="1071546"/>
            <a:ext cx="7010400" cy="55911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MapReduce</a:t>
            </a:r>
            <a:endParaRPr lang="zh-CN" altLang="en-US" dirty="0"/>
          </a:p>
        </p:txBody>
      </p:sp>
      <p:pic>
        <p:nvPicPr>
          <p:cNvPr id="1026" name="Picture 2"/>
          <p:cNvPicPr>
            <a:picLocks noChangeAspect="1" noChangeArrowheads="1"/>
          </p:cNvPicPr>
          <p:nvPr/>
        </p:nvPicPr>
        <p:blipFill>
          <a:blip r:embed="rId2"/>
          <a:srcRect/>
          <a:stretch>
            <a:fillRect/>
          </a:stretch>
        </p:blipFill>
        <p:spPr bwMode="auto">
          <a:xfrm>
            <a:off x="1714480" y="3571852"/>
            <a:ext cx="5176748" cy="3286148"/>
          </a:xfrm>
          <a:prstGeom prst="rect">
            <a:avLst/>
          </a:prstGeom>
          <a:noFill/>
          <a:ln w="9525">
            <a:noFill/>
            <a:miter lim="800000"/>
            <a:headEnd/>
            <a:tailEnd/>
          </a:ln>
          <a:effectLst/>
        </p:spPr>
      </p:pic>
      <p:sp>
        <p:nvSpPr>
          <p:cNvPr id="5" name="内容占位符 2"/>
          <p:cNvSpPr>
            <a:spLocks noGrp="1"/>
          </p:cNvSpPr>
          <p:nvPr>
            <p:ph idx="1"/>
          </p:nvPr>
        </p:nvSpPr>
        <p:spPr>
          <a:xfrm>
            <a:off x="642910" y="1285860"/>
            <a:ext cx="8229600" cy="2143140"/>
          </a:xfrm>
        </p:spPr>
        <p:txBody>
          <a:bodyPr>
            <a:normAutofit fontScale="92500" lnSpcReduction="20000"/>
          </a:bodyPr>
          <a:lstStyle/>
          <a:p>
            <a:r>
              <a:rPr lang="en-US" dirty="0" err="1" smtClean="0"/>
              <a:t>JobTracker</a:t>
            </a:r>
            <a:r>
              <a:rPr lang="zh-CN" altLang="en-US" dirty="0" smtClean="0"/>
              <a:t>一直在等待</a:t>
            </a:r>
            <a:r>
              <a:rPr lang="en-US" dirty="0" err="1" smtClean="0"/>
              <a:t>JobClient</a:t>
            </a:r>
            <a:r>
              <a:rPr lang="zh-CN" altLang="en-US" dirty="0" smtClean="0"/>
              <a:t>提交作业</a:t>
            </a:r>
            <a:endParaRPr lang="en-US" altLang="zh-CN" dirty="0" smtClean="0"/>
          </a:p>
          <a:p>
            <a:r>
              <a:rPr lang="en-US" dirty="0" err="1" smtClean="0"/>
              <a:t>TaskTracker</a:t>
            </a:r>
            <a:r>
              <a:rPr lang="zh-CN" altLang="en-US" dirty="0" smtClean="0"/>
              <a:t>每隔</a:t>
            </a:r>
            <a:r>
              <a:rPr lang="en-US" altLang="zh-CN" dirty="0" smtClean="0"/>
              <a:t>3</a:t>
            </a:r>
            <a:r>
              <a:rPr lang="zh-CN" altLang="en-US" dirty="0" smtClean="0"/>
              <a:t>秒向 </a:t>
            </a:r>
            <a:r>
              <a:rPr lang="en-US" dirty="0" err="1" smtClean="0"/>
              <a:t>JobTracker</a:t>
            </a:r>
            <a:r>
              <a:rPr lang="zh-CN" altLang="en-US" dirty="0" smtClean="0"/>
              <a:t>发送心跳</a:t>
            </a:r>
            <a:r>
              <a:rPr lang="en-US" dirty="0" smtClean="0"/>
              <a:t>heartbeat</a:t>
            </a:r>
            <a:r>
              <a:rPr lang="zh-CN" altLang="en-US" dirty="0" smtClean="0"/>
              <a:t>询问有没有任务可做，如果有，让其派发任务给它执行</a:t>
            </a:r>
            <a:endParaRPr lang="en-US" altLang="zh-CN" dirty="0" smtClean="0"/>
          </a:p>
          <a:p>
            <a:r>
              <a:rPr lang="zh-CN" altLang="en-US" dirty="0" smtClean="0"/>
              <a:t>这是一道</a:t>
            </a:r>
            <a:r>
              <a:rPr lang="en-US" dirty="0" smtClean="0"/>
              <a:t>pull</a:t>
            </a:r>
            <a:r>
              <a:rPr lang="zh-CN" altLang="en-US" dirty="0" smtClean="0"/>
              <a:t>过程</a:t>
            </a:r>
            <a:r>
              <a:rPr lang="en-US" altLang="zh-CN" dirty="0" smtClean="0"/>
              <a:t>: </a:t>
            </a:r>
            <a:r>
              <a:rPr lang="en-US" dirty="0" smtClean="0"/>
              <a:t>slave</a:t>
            </a:r>
            <a:r>
              <a:rPr lang="zh-CN" altLang="en-US" dirty="0" smtClean="0"/>
              <a:t>主动向</a:t>
            </a:r>
            <a:r>
              <a:rPr lang="en-US" dirty="0" smtClean="0"/>
              <a:t>master</a:t>
            </a:r>
            <a:r>
              <a:rPr lang="zh-CN" altLang="en-US" dirty="0" smtClean="0"/>
              <a:t>拉生意</a:t>
            </a:r>
            <a:endParaRPr lang="zh-CN" altLang="en-US" dirty="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MapReduce</a:t>
            </a:r>
            <a:endParaRPr lang="zh-CN" altLang="en-US" dirty="0"/>
          </a:p>
        </p:txBody>
      </p:sp>
      <p:sp>
        <p:nvSpPr>
          <p:cNvPr id="3" name="内容占位符 2"/>
          <p:cNvSpPr>
            <a:spLocks noGrp="1"/>
          </p:cNvSpPr>
          <p:nvPr>
            <p:ph idx="1"/>
          </p:nvPr>
        </p:nvSpPr>
        <p:spPr>
          <a:xfrm>
            <a:off x="457200" y="1600200"/>
            <a:ext cx="8229600" cy="5257800"/>
          </a:xfrm>
        </p:spPr>
        <p:txBody>
          <a:bodyPr>
            <a:normAutofit lnSpcReduction="10000"/>
          </a:bodyPr>
          <a:lstStyle/>
          <a:p>
            <a:r>
              <a:rPr lang="zh-CN" altLang="en-US" dirty="0" smtClean="0"/>
              <a:t>特点：</a:t>
            </a:r>
            <a:r>
              <a:rPr lang="en-US" altLang="zh-CN" dirty="0" smtClean="0"/>
              <a:t>Fault-tolerant </a:t>
            </a:r>
            <a:r>
              <a:rPr lang="zh-CN" altLang="en-US" dirty="0" smtClean="0"/>
              <a:t>容错，很重要！</a:t>
            </a:r>
            <a:endParaRPr lang="en-US" altLang="zh-CN" dirty="0" smtClean="0"/>
          </a:p>
          <a:p>
            <a:r>
              <a:rPr lang="en-US" altLang="zh-CN" dirty="0" smtClean="0"/>
              <a:t>M/R Failures</a:t>
            </a:r>
          </a:p>
          <a:p>
            <a:pPr>
              <a:buNone/>
            </a:pPr>
            <a:r>
              <a:rPr lang="en-US" altLang="zh-CN" dirty="0" smtClean="0"/>
              <a:t>   Task fails</a:t>
            </a:r>
          </a:p>
          <a:p>
            <a:pPr>
              <a:buNone/>
            </a:pPr>
            <a:r>
              <a:rPr lang="en-US" altLang="zh-CN" dirty="0" smtClean="0"/>
              <a:t> 		Try again?</a:t>
            </a:r>
          </a:p>
          <a:p>
            <a:pPr>
              <a:buNone/>
            </a:pPr>
            <a:r>
              <a:rPr lang="en-US" altLang="zh-CN" dirty="0" smtClean="0"/>
              <a:t>		Try again somewhere else?</a:t>
            </a:r>
          </a:p>
          <a:p>
            <a:pPr>
              <a:buNone/>
            </a:pPr>
            <a:r>
              <a:rPr lang="en-US" altLang="zh-CN" dirty="0" smtClean="0"/>
              <a:t>		Report failure</a:t>
            </a:r>
          </a:p>
          <a:p>
            <a:r>
              <a:rPr lang="zh-CN" altLang="en-US" dirty="0" smtClean="0"/>
              <a:t>只有当</a:t>
            </a:r>
            <a:r>
              <a:rPr lang="en-US" altLang="zh-CN" dirty="0" smtClean="0"/>
              <a:t>map</a:t>
            </a:r>
            <a:r>
              <a:rPr lang="zh-CN" altLang="en-US" dirty="0" smtClean="0"/>
              <a:t>处理全部结束后，</a:t>
            </a:r>
            <a:r>
              <a:rPr lang="en-US" altLang="zh-CN" dirty="0" smtClean="0"/>
              <a:t>reduce</a:t>
            </a:r>
            <a:r>
              <a:rPr lang="zh-CN" altLang="en-US" dirty="0" smtClean="0"/>
              <a:t>过程才能够开始</a:t>
            </a:r>
          </a:p>
          <a:p>
            <a:r>
              <a:rPr lang="en-US" altLang="zh-CN" dirty="0" smtClean="0"/>
              <a:t>Map</a:t>
            </a:r>
            <a:r>
              <a:rPr lang="zh-CN" altLang="en-US" dirty="0" smtClean="0"/>
              <a:t>需要考虑数据局部性，</a:t>
            </a:r>
            <a:r>
              <a:rPr lang="en-US" altLang="zh-CN" dirty="0" smtClean="0"/>
              <a:t>Reduce</a:t>
            </a:r>
            <a:r>
              <a:rPr lang="zh-CN" altLang="en-US" dirty="0" smtClean="0"/>
              <a:t>无需考虑数据局部性</a:t>
            </a:r>
            <a:endParaRPr lang="zh-CN" altLang="en-US" dirty="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zh-CN" smtClean="0"/>
              <a:t>Hadoop</a:t>
            </a:r>
            <a:r>
              <a:rPr lang="zh-CN" altLang="en-US" smtClean="0"/>
              <a:t>平台应用特点</a:t>
            </a:r>
            <a:endParaRPr lang="en-US" altLang="zh-CN" smtClean="0"/>
          </a:p>
        </p:txBody>
      </p:sp>
      <p:sp>
        <p:nvSpPr>
          <p:cNvPr id="14339" name="Rectangle 3"/>
          <p:cNvSpPr>
            <a:spLocks noGrp="1" noChangeArrowheads="1"/>
          </p:cNvSpPr>
          <p:nvPr>
            <p:ph type="body" idx="1"/>
          </p:nvPr>
        </p:nvSpPr>
        <p:spPr/>
        <p:txBody>
          <a:bodyPr/>
          <a:lstStyle/>
          <a:p>
            <a:pPr eaLnBrk="1" hangingPunct="1">
              <a:lnSpc>
                <a:spcPct val="80000"/>
              </a:lnSpc>
            </a:pPr>
            <a:r>
              <a:rPr lang="zh-CN" altLang="en-US" sz="2800" smtClean="0"/>
              <a:t>多种应用共用一个</a:t>
            </a:r>
            <a:r>
              <a:rPr lang="en-US" altLang="zh-CN" sz="2800" smtClean="0"/>
              <a:t>Hadoop</a:t>
            </a:r>
            <a:r>
              <a:rPr lang="zh-CN" altLang="en-US" sz="2800" smtClean="0"/>
              <a:t>平台</a:t>
            </a:r>
            <a:endParaRPr lang="en-US" altLang="zh-CN" sz="2800" smtClean="0"/>
          </a:p>
          <a:p>
            <a:pPr lvl="1" eaLnBrk="1" hangingPunct="1">
              <a:lnSpc>
                <a:spcPct val="80000"/>
              </a:lnSpc>
            </a:pPr>
            <a:r>
              <a:rPr lang="zh-CN" altLang="en-US" sz="2400" smtClean="0"/>
              <a:t>生产性应用：数据加载，统计值计算，垃圾数据分析等</a:t>
            </a:r>
            <a:endParaRPr lang="en-US" altLang="zh-CN" sz="2400" smtClean="0"/>
          </a:p>
          <a:p>
            <a:pPr lvl="1" eaLnBrk="1" hangingPunct="1">
              <a:lnSpc>
                <a:spcPct val="80000"/>
              </a:lnSpc>
            </a:pPr>
            <a:r>
              <a:rPr lang="zh-CN" altLang="en-US" sz="2400" smtClean="0"/>
              <a:t>批作业：机器学习等</a:t>
            </a:r>
            <a:endParaRPr lang="en-US" altLang="zh-CN" sz="2400" smtClean="0"/>
          </a:p>
          <a:p>
            <a:pPr lvl="1" eaLnBrk="1" hangingPunct="1">
              <a:lnSpc>
                <a:spcPct val="80000"/>
              </a:lnSpc>
            </a:pPr>
            <a:r>
              <a:rPr lang="zh-CN" altLang="en-US" sz="2400" smtClean="0"/>
              <a:t>交互式作业：</a:t>
            </a:r>
            <a:r>
              <a:rPr lang="en-US" altLang="zh-CN" sz="2400" smtClean="0"/>
              <a:t>SQL</a:t>
            </a:r>
            <a:r>
              <a:rPr lang="zh-CN" altLang="en-US" sz="2400" smtClean="0"/>
              <a:t>查询、样本采集等</a:t>
            </a:r>
            <a:endParaRPr lang="en-US" altLang="zh-CN" sz="2400" smtClean="0"/>
          </a:p>
          <a:p>
            <a:pPr eaLnBrk="1" hangingPunct="1">
              <a:lnSpc>
                <a:spcPct val="80000"/>
              </a:lnSpc>
            </a:pPr>
            <a:r>
              <a:rPr lang="zh-CN" altLang="en-US" sz="2800" smtClean="0"/>
              <a:t>不同应用对硬件资源要求不同</a:t>
            </a:r>
            <a:endParaRPr lang="en-US" altLang="zh-CN" sz="2800" smtClean="0"/>
          </a:p>
          <a:p>
            <a:pPr lvl="1" eaLnBrk="1" hangingPunct="1">
              <a:lnSpc>
                <a:spcPct val="80000"/>
              </a:lnSpc>
            </a:pPr>
            <a:r>
              <a:rPr lang="en-US" altLang="zh-CN" sz="2400" smtClean="0"/>
              <a:t>I/O</a:t>
            </a:r>
            <a:r>
              <a:rPr lang="zh-CN" altLang="en-US" sz="2400" smtClean="0"/>
              <a:t>密集型作业，如：机器学习算法</a:t>
            </a:r>
            <a:endParaRPr lang="en-US" altLang="zh-CN" sz="2400" smtClean="0"/>
          </a:p>
          <a:p>
            <a:pPr lvl="1" eaLnBrk="1" hangingPunct="1">
              <a:lnSpc>
                <a:spcPct val="80000"/>
              </a:lnSpc>
            </a:pPr>
            <a:r>
              <a:rPr lang="en-US" altLang="zh-CN" sz="2400" smtClean="0"/>
              <a:t>CPU</a:t>
            </a:r>
            <a:r>
              <a:rPr lang="zh-CN" altLang="en-US" sz="2400" smtClean="0"/>
              <a:t>密集型作业：如：过滤，统计值计算</a:t>
            </a:r>
            <a:endParaRPr lang="en-US" altLang="zh-CN" sz="2400" smtClean="0"/>
          </a:p>
          <a:p>
            <a:pPr eaLnBrk="1" hangingPunct="1">
              <a:lnSpc>
                <a:spcPct val="80000"/>
              </a:lnSpc>
            </a:pPr>
            <a:r>
              <a:rPr lang="zh-CN" altLang="en-US" sz="2800" smtClean="0"/>
              <a:t>作业之间存在依赖关系</a:t>
            </a:r>
          </a:p>
          <a:p>
            <a:pPr eaLnBrk="1" hangingPunct="1">
              <a:lnSpc>
                <a:spcPct val="80000"/>
              </a:lnSpc>
            </a:pPr>
            <a:r>
              <a:rPr lang="zh-CN" altLang="en-US" sz="2800" smtClean="0"/>
              <a:t>并发作业数量不稳定</a:t>
            </a:r>
          </a:p>
          <a:p>
            <a:pPr eaLnBrk="1" hangingPunct="1">
              <a:lnSpc>
                <a:spcPct val="80000"/>
              </a:lnSpc>
            </a:pPr>
            <a:r>
              <a:rPr lang="zh-CN" altLang="en-US" sz="2800" smtClean="0"/>
              <a:t>如何提高</a:t>
            </a:r>
            <a:r>
              <a:rPr lang="en-US" altLang="zh-CN" sz="2800" smtClean="0"/>
              <a:t>Hadoop</a:t>
            </a:r>
            <a:r>
              <a:rPr lang="zh-CN" altLang="en-US" sz="2800" smtClean="0"/>
              <a:t>平台</a:t>
            </a:r>
            <a:r>
              <a:rPr lang="zh-CN" altLang="en-US" sz="2800" b="1" smtClean="0"/>
              <a:t>资源利用效率</a:t>
            </a:r>
            <a:r>
              <a:rPr lang="zh-CN" altLang="en-US" sz="2800" smtClean="0"/>
              <a:t>？</a:t>
            </a:r>
            <a:endParaRPr lang="en-US" altLang="zh-CN" sz="2800" smtClean="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zh-CN" smtClean="0"/>
              <a:t>Hadoop</a:t>
            </a:r>
            <a:r>
              <a:rPr lang="zh-CN" altLang="en-US" smtClean="0"/>
              <a:t>平台的主要调度方法</a:t>
            </a:r>
            <a:endParaRPr lang="en-US" altLang="zh-CN" smtClean="0"/>
          </a:p>
        </p:txBody>
      </p:sp>
      <p:sp>
        <p:nvSpPr>
          <p:cNvPr id="15363" name="Rectangle 3"/>
          <p:cNvSpPr>
            <a:spLocks noGrp="1" noChangeArrowheads="1"/>
          </p:cNvSpPr>
          <p:nvPr>
            <p:ph type="body" idx="1"/>
          </p:nvPr>
        </p:nvSpPr>
        <p:spPr/>
        <p:txBody>
          <a:bodyPr/>
          <a:lstStyle/>
          <a:p>
            <a:pPr eaLnBrk="1" hangingPunct="1">
              <a:lnSpc>
                <a:spcPct val="80000"/>
              </a:lnSpc>
            </a:pPr>
            <a:r>
              <a:rPr lang="zh-CN" altLang="en-US" sz="2000" smtClean="0"/>
              <a:t>单队列调度</a:t>
            </a:r>
            <a:endParaRPr lang="en-US" altLang="zh-CN" sz="2000" smtClean="0"/>
          </a:p>
          <a:p>
            <a:pPr lvl="1" eaLnBrk="1" hangingPunct="1">
              <a:lnSpc>
                <a:spcPct val="80000"/>
              </a:lnSpc>
            </a:pPr>
            <a:r>
              <a:rPr lang="zh-CN" altLang="en-US" sz="1800" smtClean="0"/>
              <a:t>特点：</a:t>
            </a:r>
            <a:r>
              <a:rPr lang="en-US" altLang="zh-CN" sz="1800" smtClean="0"/>
              <a:t>FIFO</a:t>
            </a:r>
          </a:p>
          <a:p>
            <a:pPr lvl="1" eaLnBrk="1" hangingPunct="1">
              <a:lnSpc>
                <a:spcPct val="80000"/>
              </a:lnSpc>
            </a:pPr>
            <a:r>
              <a:rPr lang="zh-CN" altLang="en-US" sz="1800" smtClean="0"/>
              <a:t>优点：简单</a:t>
            </a:r>
            <a:endParaRPr lang="en-US" altLang="zh-CN" sz="1800" smtClean="0"/>
          </a:p>
          <a:p>
            <a:pPr lvl="1" eaLnBrk="1" hangingPunct="1">
              <a:lnSpc>
                <a:spcPct val="80000"/>
              </a:lnSpc>
            </a:pPr>
            <a:r>
              <a:rPr lang="zh-CN" altLang="en-US" sz="1800" smtClean="0"/>
              <a:t>缺点：资源利用率低</a:t>
            </a:r>
            <a:endParaRPr lang="en-US" altLang="zh-CN" sz="1800" smtClean="0"/>
          </a:p>
          <a:p>
            <a:pPr eaLnBrk="1" hangingPunct="1">
              <a:lnSpc>
                <a:spcPct val="80000"/>
              </a:lnSpc>
            </a:pPr>
            <a:r>
              <a:rPr lang="zh-CN" altLang="en-US" sz="2000" smtClean="0"/>
              <a:t>容量调度（</a:t>
            </a:r>
            <a:r>
              <a:rPr lang="en-US" altLang="zh-CN" sz="2000" smtClean="0"/>
              <a:t>Capacity Scheduler </a:t>
            </a:r>
            <a:r>
              <a:rPr lang="zh-CN" altLang="en-US" sz="2000" smtClean="0"/>
              <a:t>，</a:t>
            </a:r>
            <a:r>
              <a:rPr lang="en-US" altLang="zh-CN" sz="2000" smtClean="0"/>
              <a:t>Hadoop-0.19.0 </a:t>
            </a:r>
            <a:r>
              <a:rPr lang="zh-CN" altLang="en-US" sz="2000" smtClean="0"/>
              <a:t>）</a:t>
            </a:r>
            <a:endParaRPr lang="en-US" altLang="zh-CN" sz="2000" smtClean="0"/>
          </a:p>
          <a:p>
            <a:pPr lvl="1" eaLnBrk="1" hangingPunct="1">
              <a:lnSpc>
                <a:spcPct val="80000"/>
              </a:lnSpc>
            </a:pPr>
            <a:r>
              <a:rPr lang="zh-CN" altLang="en-US" sz="1800" smtClean="0"/>
              <a:t>特点：</a:t>
            </a:r>
            <a:endParaRPr lang="en-US" altLang="zh-CN" sz="1800" smtClean="0"/>
          </a:p>
          <a:p>
            <a:pPr lvl="2" eaLnBrk="1" hangingPunct="1">
              <a:lnSpc>
                <a:spcPct val="80000"/>
              </a:lnSpc>
            </a:pPr>
            <a:r>
              <a:rPr lang="zh-CN" altLang="en-US" sz="1600" smtClean="0"/>
              <a:t>多队列，每个队列分配一定系统容量（</a:t>
            </a:r>
            <a:r>
              <a:rPr lang="en-US" altLang="zh-CN" sz="1600" smtClean="0"/>
              <a:t>Guaranteed Capacity</a:t>
            </a:r>
            <a:r>
              <a:rPr lang="zh-CN" altLang="en-US" sz="1600" smtClean="0"/>
              <a:t>）</a:t>
            </a:r>
            <a:endParaRPr lang="en-US" altLang="zh-CN" sz="1600" smtClean="0"/>
          </a:p>
          <a:p>
            <a:pPr lvl="2" eaLnBrk="1" hangingPunct="1">
              <a:lnSpc>
                <a:spcPct val="80000"/>
              </a:lnSpc>
            </a:pPr>
            <a:r>
              <a:rPr lang="zh-CN" altLang="en-US" sz="1600" smtClean="0"/>
              <a:t>空闲资源可以被动态分配给负载重的队列</a:t>
            </a:r>
            <a:endParaRPr lang="en-US" altLang="zh-CN" sz="1600" smtClean="0"/>
          </a:p>
          <a:p>
            <a:pPr lvl="2" eaLnBrk="1" hangingPunct="1">
              <a:lnSpc>
                <a:spcPct val="80000"/>
              </a:lnSpc>
            </a:pPr>
            <a:r>
              <a:rPr lang="zh-CN" altLang="en-US" sz="1600" smtClean="0"/>
              <a:t>支持作业优先级</a:t>
            </a:r>
            <a:endParaRPr lang="en-US" altLang="zh-CN" sz="1600" smtClean="0"/>
          </a:p>
          <a:p>
            <a:pPr lvl="1" eaLnBrk="1" hangingPunct="1">
              <a:lnSpc>
                <a:spcPct val="80000"/>
              </a:lnSpc>
            </a:pPr>
            <a:r>
              <a:rPr lang="zh-CN" altLang="en-US" sz="1800" smtClean="0"/>
              <a:t>作业选择：</a:t>
            </a:r>
            <a:endParaRPr lang="en-US" altLang="zh-CN" sz="1800" smtClean="0"/>
          </a:p>
          <a:p>
            <a:pPr lvl="2" eaLnBrk="1" hangingPunct="1">
              <a:lnSpc>
                <a:spcPct val="80000"/>
              </a:lnSpc>
            </a:pPr>
            <a:r>
              <a:rPr lang="zh-CN" altLang="en-US" sz="1600" smtClean="0"/>
              <a:t>选择队列：资源回收请求队列优先；最多自由空间队列优先。</a:t>
            </a:r>
            <a:endParaRPr lang="en-US" altLang="zh-CN" sz="1600" smtClean="0"/>
          </a:p>
          <a:p>
            <a:pPr lvl="2" eaLnBrk="1" hangingPunct="1">
              <a:lnSpc>
                <a:spcPct val="80000"/>
              </a:lnSpc>
            </a:pPr>
            <a:r>
              <a:rPr lang="zh-CN" altLang="en-US" sz="1600" smtClean="0"/>
              <a:t>选择作业：按提交时间、优先级排队；检查用户配额；检查内存。</a:t>
            </a:r>
            <a:endParaRPr lang="en-US" altLang="zh-CN" sz="1600" smtClean="0"/>
          </a:p>
          <a:p>
            <a:pPr lvl="1" eaLnBrk="1" hangingPunct="1">
              <a:lnSpc>
                <a:spcPct val="80000"/>
              </a:lnSpc>
            </a:pPr>
            <a:r>
              <a:rPr lang="zh-CN" altLang="en-US" sz="1800" smtClean="0"/>
              <a:t>优点：</a:t>
            </a:r>
            <a:endParaRPr lang="en-US" altLang="zh-CN" sz="1800" smtClean="0"/>
          </a:p>
          <a:p>
            <a:pPr lvl="2" eaLnBrk="1" hangingPunct="1">
              <a:lnSpc>
                <a:spcPct val="80000"/>
              </a:lnSpc>
            </a:pPr>
            <a:r>
              <a:rPr lang="zh-CN" altLang="en-US" sz="1600" smtClean="0"/>
              <a:t>支持多作业并行执行，提高资源利用率</a:t>
            </a:r>
            <a:endParaRPr lang="en-US" altLang="zh-CN" sz="1600" smtClean="0"/>
          </a:p>
          <a:p>
            <a:pPr lvl="2" eaLnBrk="1" hangingPunct="1">
              <a:lnSpc>
                <a:spcPct val="80000"/>
              </a:lnSpc>
            </a:pPr>
            <a:r>
              <a:rPr lang="zh-CN" altLang="en-US" sz="1600" smtClean="0"/>
              <a:t>动态调整资源分配，提高作业执行效率</a:t>
            </a:r>
            <a:endParaRPr lang="en-US" altLang="zh-CN" sz="1600" smtClean="0"/>
          </a:p>
          <a:p>
            <a:pPr lvl="1" eaLnBrk="1" hangingPunct="1">
              <a:lnSpc>
                <a:spcPct val="80000"/>
              </a:lnSpc>
            </a:pPr>
            <a:r>
              <a:rPr lang="zh-CN" altLang="en-US" sz="1800" smtClean="0"/>
              <a:t>缺点：</a:t>
            </a:r>
            <a:endParaRPr lang="en-US" altLang="zh-CN" sz="1800" smtClean="0"/>
          </a:p>
          <a:p>
            <a:pPr lvl="2" eaLnBrk="1" hangingPunct="1">
              <a:lnSpc>
                <a:spcPct val="80000"/>
              </a:lnSpc>
            </a:pPr>
            <a:r>
              <a:rPr lang="zh-CN" altLang="en-US" sz="1600" smtClean="0"/>
              <a:t>队列设置和队列选择无法自动进行，用户需要了解大量系统信息</a:t>
            </a:r>
            <a:endParaRPr lang="en-US" altLang="zh-CN" sz="1600" smtClean="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zh-CN" smtClean="0"/>
              <a:t>Hadoop</a:t>
            </a:r>
            <a:r>
              <a:rPr lang="zh-CN" altLang="en-US" smtClean="0"/>
              <a:t>平台的主要调度方法</a:t>
            </a:r>
            <a:endParaRPr lang="en-US" altLang="zh-CN" smtClean="0"/>
          </a:p>
        </p:txBody>
      </p:sp>
      <p:sp>
        <p:nvSpPr>
          <p:cNvPr id="16387" name="Rectangle 3"/>
          <p:cNvSpPr>
            <a:spLocks noGrp="1" noChangeArrowheads="1"/>
          </p:cNvSpPr>
          <p:nvPr>
            <p:ph type="body" idx="1"/>
          </p:nvPr>
        </p:nvSpPr>
        <p:spPr/>
        <p:txBody>
          <a:bodyPr/>
          <a:lstStyle/>
          <a:p>
            <a:pPr eaLnBrk="1" hangingPunct="1">
              <a:lnSpc>
                <a:spcPct val="80000"/>
              </a:lnSpc>
            </a:pPr>
            <a:r>
              <a:rPr lang="zh-CN" altLang="en-US" sz="1800" smtClean="0"/>
              <a:t>公平调度（</a:t>
            </a:r>
            <a:r>
              <a:rPr lang="en-US" altLang="zh-CN" sz="1800" smtClean="0"/>
              <a:t>Fair Scheduler</a:t>
            </a:r>
            <a:r>
              <a:rPr lang="zh-CN" altLang="en-US" sz="1800" smtClean="0"/>
              <a:t>，</a:t>
            </a:r>
            <a:r>
              <a:rPr lang="en-US" altLang="zh-CN" sz="1800" smtClean="0"/>
              <a:t>Hadoop-0.19.0</a:t>
            </a:r>
            <a:r>
              <a:rPr lang="zh-CN" altLang="en-US" sz="1800" smtClean="0"/>
              <a:t>）</a:t>
            </a:r>
            <a:endParaRPr lang="en-US" altLang="zh-CN" sz="1800" smtClean="0"/>
          </a:p>
          <a:p>
            <a:pPr lvl="1" eaLnBrk="1" hangingPunct="1">
              <a:lnSpc>
                <a:spcPct val="80000"/>
              </a:lnSpc>
            </a:pPr>
            <a:r>
              <a:rPr lang="zh-CN" altLang="en-US" sz="1600" smtClean="0"/>
              <a:t>目标：</a:t>
            </a:r>
            <a:endParaRPr lang="en-US" altLang="zh-CN" sz="1600" smtClean="0"/>
          </a:p>
          <a:p>
            <a:pPr lvl="2" eaLnBrk="1" hangingPunct="1">
              <a:lnSpc>
                <a:spcPct val="80000"/>
              </a:lnSpc>
            </a:pPr>
            <a:r>
              <a:rPr lang="zh-CN" altLang="en-US" sz="1400" smtClean="0"/>
              <a:t>改善小作业的响应时间</a:t>
            </a:r>
            <a:endParaRPr lang="en-US" altLang="zh-CN" sz="1400" smtClean="0"/>
          </a:p>
          <a:p>
            <a:pPr lvl="2" eaLnBrk="1" hangingPunct="1">
              <a:lnSpc>
                <a:spcPct val="80000"/>
              </a:lnSpc>
            </a:pPr>
            <a:r>
              <a:rPr lang="zh-CN" altLang="en-US" sz="1400" smtClean="0"/>
              <a:t>确保生产性作业的服务水平</a:t>
            </a:r>
            <a:endParaRPr lang="en-US" altLang="zh-CN" sz="1400" smtClean="0"/>
          </a:p>
          <a:p>
            <a:pPr lvl="1" eaLnBrk="1" hangingPunct="1">
              <a:lnSpc>
                <a:spcPct val="80000"/>
              </a:lnSpc>
            </a:pPr>
            <a:r>
              <a:rPr lang="zh-CN" altLang="en-US" sz="1600" smtClean="0"/>
              <a:t>特点：</a:t>
            </a:r>
            <a:endParaRPr lang="en-US" altLang="zh-CN" sz="1600" smtClean="0"/>
          </a:p>
          <a:p>
            <a:pPr lvl="2" eaLnBrk="1" hangingPunct="1">
              <a:lnSpc>
                <a:spcPct val="80000"/>
              </a:lnSpc>
            </a:pPr>
            <a:r>
              <a:rPr lang="zh-CN" altLang="en-US" sz="1400" smtClean="0"/>
              <a:t>将作业分组</a:t>
            </a:r>
            <a:r>
              <a:rPr lang="en-US" altLang="zh-CN" sz="1400" smtClean="0"/>
              <a:t>——</a:t>
            </a:r>
            <a:r>
              <a:rPr lang="zh-CN" altLang="en-US" sz="1400" smtClean="0"/>
              <a:t>形成作业池（</a:t>
            </a:r>
            <a:r>
              <a:rPr lang="en-US" altLang="zh-CN" sz="1400" smtClean="0"/>
              <a:t>based on a configurable attribute , such as user name, unix group,…</a:t>
            </a:r>
            <a:r>
              <a:rPr lang="zh-CN" altLang="en-US" sz="1400" smtClean="0"/>
              <a:t>）</a:t>
            </a:r>
            <a:endParaRPr lang="en-US" altLang="zh-CN" sz="1400" smtClean="0"/>
          </a:p>
          <a:p>
            <a:pPr lvl="2" eaLnBrk="1" hangingPunct="1">
              <a:lnSpc>
                <a:spcPct val="80000"/>
              </a:lnSpc>
            </a:pPr>
            <a:r>
              <a:rPr lang="zh-CN" altLang="en-US" sz="1400" smtClean="0"/>
              <a:t>给每个作业池分配最小共享资源（</a:t>
            </a:r>
            <a:r>
              <a:rPr lang="en-US" altLang="zh-CN" sz="1400" smtClean="0"/>
              <a:t>Minimum map slots, Minimum reduce slots</a:t>
            </a:r>
            <a:r>
              <a:rPr lang="zh-CN" altLang="en-US" sz="1400" smtClean="0"/>
              <a:t> ）</a:t>
            </a:r>
            <a:endParaRPr lang="en-US" altLang="zh-CN" sz="1400" smtClean="0"/>
          </a:p>
          <a:p>
            <a:pPr lvl="2" eaLnBrk="1" hangingPunct="1">
              <a:lnSpc>
                <a:spcPct val="80000"/>
              </a:lnSpc>
            </a:pPr>
            <a:r>
              <a:rPr lang="zh-CN" altLang="en-US" sz="1400" smtClean="0"/>
              <a:t>将多余的资源平均分配给每个作业</a:t>
            </a:r>
            <a:endParaRPr lang="en-US" altLang="zh-CN" sz="1400" smtClean="0"/>
          </a:p>
          <a:p>
            <a:pPr lvl="1" eaLnBrk="1" hangingPunct="1">
              <a:lnSpc>
                <a:spcPct val="80000"/>
              </a:lnSpc>
            </a:pPr>
            <a:r>
              <a:rPr lang="zh-CN" altLang="en-US" sz="1600" smtClean="0"/>
              <a:t>作业选择：</a:t>
            </a:r>
            <a:endParaRPr lang="en-US" altLang="zh-CN" sz="1600" smtClean="0"/>
          </a:p>
          <a:p>
            <a:pPr lvl="2" eaLnBrk="1" hangingPunct="1">
              <a:lnSpc>
                <a:spcPct val="80000"/>
              </a:lnSpc>
            </a:pPr>
            <a:r>
              <a:rPr lang="zh-CN" altLang="en-US" sz="1400" smtClean="0"/>
              <a:t>优先调度资源小于最小共享资源的作业</a:t>
            </a:r>
            <a:endParaRPr lang="en-US" altLang="zh-CN" sz="1400" smtClean="0"/>
          </a:p>
          <a:p>
            <a:pPr lvl="2" eaLnBrk="1" hangingPunct="1">
              <a:lnSpc>
                <a:spcPct val="80000"/>
              </a:lnSpc>
            </a:pPr>
            <a:r>
              <a:rPr lang="zh-CN" altLang="en-US" sz="1400" smtClean="0"/>
              <a:t>选择分配资源与所需资源差距最大的作业</a:t>
            </a:r>
            <a:endParaRPr lang="en-US" altLang="zh-CN" sz="1400" smtClean="0"/>
          </a:p>
          <a:p>
            <a:pPr lvl="1" eaLnBrk="1" hangingPunct="1">
              <a:lnSpc>
                <a:spcPct val="80000"/>
              </a:lnSpc>
            </a:pPr>
            <a:r>
              <a:rPr lang="zh-CN" altLang="en-US" sz="1600" smtClean="0"/>
              <a:t>优点：</a:t>
            </a:r>
            <a:endParaRPr lang="en-US" altLang="zh-CN" sz="1600" smtClean="0"/>
          </a:p>
          <a:p>
            <a:pPr lvl="2" eaLnBrk="1" hangingPunct="1">
              <a:lnSpc>
                <a:spcPct val="80000"/>
              </a:lnSpc>
            </a:pPr>
            <a:r>
              <a:rPr lang="zh-CN" altLang="en-US" sz="1400" smtClean="0"/>
              <a:t>支持作业分类调度，使不同类型的作业获得不同的资源分配，提高服务质量</a:t>
            </a:r>
            <a:endParaRPr lang="en-US" altLang="zh-CN" sz="1400" smtClean="0"/>
          </a:p>
          <a:p>
            <a:pPr lvl="2" eaLnBrk="1" hangingPunct="1">
              <a:lnSpc>
                <a:spcPct val="80000"/>
              </a:lnSpc>
            </a:pPr>
            <a:r>
              <a:rPr lang="zh-CN" altLang="en-US" sz="1400" smtClean="0"/>
              <a:t>动态调整并行作业数量，充分利用资源</a:t>
            </a:r>
            <a:endParaRPr lang="en-US" altLang="zh-CN" sz="1400" smtClean="0"/>
          </a:p>
          <a:p>
            <a:pPr lvl="1" eaLnBrk="1" hangingPunct="1">
              <a:lnSpc>
                <a:spcPct val="80000"/>
              </a:lnSpc>
            </a:pPr>
            <a:r>
              <a:rPr lang="zh-CN" altLang="en-US" sz="1600" smtClean="0"/>
              <a:t>缺点：</a:t>
            </a:r>
            <a:endParaRPr lang="en-US" altLang="zh-CN" sz="1600" smtClean="0"/>
          </a:p>
          <a:p>
            <a:pPr lvl="2" eaLnBrk="1" hangingPunct="1">
              <a:lnSpc>
                <a:spcPct val="80000"/>
              </a:lnSpc>
            </a:pPr>
            <a:r>
              <a:rPr lang="zh-CN" altLang="en-US" sz="1400" smtClean="0"/>
              <a:t>不考虑节点的实际负载状态，导致节点负载实际不均衡</a:t>
            </a:r>
          </a:p>
          <a:p>
            <a:pPr lvl="2" eaLnBrk="1" hangingPunct="1">
              <a:lnSpc>
                <a:spcPct val="80000"/>
              </a:lnSpc>
            </a:pPr>
            <a:endParaRPr lang="en-US" altLang="zh-CN" sz="1400" smtClean="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idx="4294967295"/>
          </p:nvPr>
        </p:nvSpPr>
        <p:spPr>
          <a:xfrm>
            <a:off x="457200" y="-76200"/>
            <a:ext cx="8229600" cy="1143000"/>
          </a:xfrm>
        </p:spPr>
        <p:txBody>
          <a:bodyPr/>
          <a:lstStyle/>
          <a:p>
            <a:r>
              <a:rPr lang="en-US" altLang="zh-CN" dirty="0" smtClean="0"/>
              <a:t>HCE (</a:t>
            </a:r>
            <a:r>
              <a:rPr lang="en-US" altLang="zh-CN" dirty="0" err="1" smtClean="0"/>
              <a:t>Hadoop</a:t>
            </a:r>
            <a:r>
              <a:rPr lang="en-US" altLang="zh-CN" dirty="0" smtClean="0"/>
              <a:t> C++ Extension)</a:t>
            </a:r>
          </a:p>
        </p:txBody>
      </p:sp>
      <p:sp>
        <p:nvSpPr>
          <p:cNvPr id="23555" name="Rectangle 3"/>
          <p:cNvSpPr>
            <a:spLocks noGrp="1" noChangeArrowheads="1"/>
          </p:cNvSpPr>
          <p:nvPr>
            <p:ph type="body" idx="4294967295"/>
          </p:nvPr>
        </p:nvSpPr>
        <p:spPr>
          <a:xfrm>
            <a:off x="457200" y="1295401"/>
            <a:ext cx="3900486" cy="2419352"/>
          </a:xfrm>
        </p:spPr>
        <p:txBody>
          <a:bodyPr>
            <a:normAutofit lnSpcReduction="10000"/>
          </a:bodyPr>
          <a:lstStyle/>
          <a:p>
            <a:pPr>
              <a:lnSpc>
                <a:spcPct val="80000"/>
              </a:lnSpc>
            </a:pPr>
            <a:r>
              <a:rPr lang="en-US" altLang="zh-CN" sz="2400" dirty="0" smtClean="0"/>
              <a:t>Java </a:t>
            </a:r>
            <a:r>
              <a:rPr lang="en-US" altLang="zh-CN" sz="2400" dirty="0" err="1" smtClean="0"/>
              <a:t>vs</a:t>
            </a:r>
            <a:r>
              <a:rPr lang="en-US" altLang="zh-CN" sz="2400" dirty="0" smtClean="0"/>
              <a:t>  C++</a:t>
            </a:r>
          </a:p>
          <a:p>
            <a:pPr>
              <a:lnSpc>
                <a:spcPct val="80000"/>
              </a:lnSpc>
            </a:pPr>
            <a:r>
              <a:rPr lang="en-US" altLang="zh-CN" sz="2400" dirty="0" err="1" smtClean="0"/>
              <a:t>baidu</a:t>
            </a:r>
            <a:endParaRPr lang="en-US" altLang="zh-CN" sz="2400" dirty="0" smtClean="0"/>
          </a:p>
          <a:p>
            <a:pPr>
              <a:lnSpc>
                <a:spcPct val="80000"/>
              </a:lnSpc>
            </a:pPr>
            <a:r>
              <a:rPr lang="en-US" altLang="zh-CN" sz="2400" dirty="0" err="1" smtClean="0"/>
              <a:t>Jira</a:t>
            </a:r>
            <a:r>
              <a:rPr lang="en-US" altLang="zh-CN" sz="2400" dirty="0" smtClean="0"/>
              <a:t>: MapReduce-1270</a:t>
            </a:r>
          </a:p>
          <a:p>
            <a:pPr>
              <a:lnSpc>
                <a:spcPct val="80000"/>
              </a:lnSpc>
            </a:pPr>
            <a:r>
              <a:rPr lang="en-US" altLang="zh-CN" sz="2400" dirty="0" smtClean="0"/>
              <a:t>Java</a:t>
            </a:r>
            <a:r>
              <a:rPr lang="zh-CN" altLang="en-US" sz="2400" dirty="0" smtClean="0"/>
              <a:t>语言效率</a:t>
            </a:r>
            <a:r>
              <a:rPr lang="en-US" altLang="zh-CN" sz="2400" dirty="0" smtClean="0"/>
              <a:t>: </a:t>
            </a:r>
            <a:r>
              <a:rPr lang="zh-CN" altLang="en-US" sz="2400" dirty="0" smtClean="0"/>
              <a:t>提升</a:t>
            </a:r>
            <a:r>
              <a:rPr lang="en-US" altLang="zh-CN" sz="2400" dirty="0" smtClean="0"/>
              <a:t>10%~40%</a:t>
            </a:r>
          </a:p>
          <a:p>
            <a:pPr>
              <a:lnSpc>
                <a:spcPct val="80000"/>
              </a:lnSpc>
              <a:buNone/>
            </a:pPr>
            <a:r>
              <a:rPr lang="en-US" altLang="zh-CN" sz="2400" dirty="0" smtClean="0"/>
              <a:t>    -sort, compress/decompress</a:t>
            </a:r>
          </a:p>
          <a:p>
            <a:pPr>
              <a:lnSpc>
                <a:spcPct val="80000"/>
              </a:lnSpc>
            </a:pPr>
            <a:endParaRPr lang="en-US" altLang="zh-CN" sz="2400" dirty="0" smtClean="0"/>
          </a:p>
        </p:txBody>
      </p:sp>
      <p:pic>
        <p:nvPicPr>
          <p:cNvPr id="6146" name="Picture 2"/>
          <p:cNvPicPr>
            <a:picLocks noChangeAspect="1" noChangeArrowheads="1"/>
          </p:cNvPicPr>
          <p:nvPr/>
        </p:nvPicPr>
        <p:blipFill>
          <a:blip r:embed="rId2"/>
          <a:srcRect/>
          <a:stretch>
            <a:fillRect/>
          </a:stretch>
        </p:blipFill>
        <p:spPr bwMode="auto">
          <a:xfrm>
            <a:off x="5715008" y="1214422"/>
            <a:ext cx="2781300" cy="52959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idx="4294967295"/>
          </p:nvPr>
        </p:nvSpPr>
        <p:spPr>
          <a:xfrm>
            <a:off x="457200" y="-76200"/>
            <a:ext cx="8229600" cy="1143000"/>
          </a:xfrm>
        </p:spPr>
        <p:txBody>
          <a:bodyPr/>
          <a:lstStyle/>
          <a:p>
            <a:r>
              <a:rPr lang="en-US" altLang="zh-CN" dirty="0" smtClean="0"/>
              <a:t>HCE (</a:t>
            </a:r>
            <a:r>
              <a:rPr lang="en-US" altLang="zh-CN" dirty="0" err="1" smtClean="0"/>
              <a:t>Hadoop</a:t>
            </a:r>
            <a:r>
              <a:rPr lang="en-US" altLang="zh-CN" dirty="0" smtClean="0"/>
              <a:t> C++ Extension)</a:t>
            </a:r>
          </a:p>
        </p:txBody>
      </p:sp>
      <p:sp>
        <p:nvSpPr>
          <p:cNvPr id="20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049" name="Object 1"/>
          <p:cNvGraphicFramePr>
            <a:graphicFrameLocks noChangeAspect="1"/>
          </p:cNvGraphicFramePr>
          <p:nvPr/>
        </p:nvGraphicFramePr>
        <p:xfrm>
          <a:off x="1142976" y="1785926"/>
          <a:ext cx="4914900" cy="3333750"/>
        </p:xfrm>
        <a:graphic>
          <a:graphicData uri="http://schemas.openxmlformats.org/presentationml/2006/ole">
            <p:oleObj spid="_x0000_s164866" name="Picture" r:id="rId3" imgW="4472275" imgH="3377321" progId="Word.Picture.8">
              <p:embed/>
            </p:oleObj>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p:txBody>
          <a:bodyPr/>
          <a:lstStyle/>
          <a:p>
            <a:r>
              <a:rPr lang="en-US" altLang="zh-CN" dirty="0" smtClean="0"/>
              <a:t>Google</a:t>
            </a:r>
            <a:r>
              <a:rPr lang="zh-CN" altLang="en-US" dirty="0" smtClean="0"/>
              <a:t>的核心技术</a:t>
            </a:r>
          </a:p>
        </p:txBody>
      </p:sp>
      <p:sp>
        <p:nvSpPr>
          <p:cNvPr id="5123" name="内容占位符 2"/>
          <p:cNvSpPr>
            <a:spLocks noGrp="1"/>
          </p:cNvSpPr>
          <p:nvPr>
            <p:ph idx="1"/>
          </p:nvPr>
        </p:nvSpPr>
        <p:spPr>
          <a:xfrm>
            <a:off x="214282" y="1428736"/>
            <a:ext cx="8586788" cy="5214960"/>
          </a:xfrm>
        </p:spPr>
        <p:txBody>
          <a:bodyPr>
            <a:normAutofit fontScale="85000" lnSpcReduction="20000"/>
          </a:bodyPr>
          <a:lstStyle/>
          <a:p>
            <a:r>
              <a:rPr lang="zh-CN" altLang="en-US" b="1" dirty="0" smtClean="0"/>
              <a:t>分布式大规模数据处理</a:t>
            </a:r>
            <a:r>
              <a:rPr lang="en-US" b="1" dirty="0" err="1" smtClean="0"/>
              <a:t>MapReduce</a:t>
            </a:r>
            <a:endParaRPr lang="zh-CN" altLang="en-US" b="1" dirty="0" smtClean="0"/>
          </a:p>
          <a:p>
            <a:pPr marL="0">
              <a:buNone/>
            </a:pPr>
            <a:r>
              <a:rPr lang="zh-CN" altLang="en-US" dirty="0" smtClean="0"/>
              <a:t>在</a:t>
            </a:r>
            <a:r>
              <a:rPr lang="en-US" altLang="zh-CN" dirty="0" smtClean="0"/>
              <a:t>Google</a:t>
            </a:r>
            <a:r>
              <a:rPr lang="zh-CN" altLang="en-US" dirty="0" smtClean="0"/>
              <a:t>数据中心会有大规模数据需要处理，比如被网络爬虫（</a:t>
            </a:r>
            <a:r>
              <a:rPr lang="en-US" altLang="zh-CN" dirty="0" smtClean="0"/>
              <a:t>Web Crawler</a:t>
            </a:r>
            <a:r>
              <a:rPr lang="zh-CN" altLang="en-US" dirty="0" smtClean="0"/>
              <a:t>）抓取的大量网页等。由于这些数据很多都是</a:t>
            </a:r>
            <a:r>
              <a:rPr lang="en-US" altLang="zh-CN" dirty="0" smtClean="0"/>
              <a:t>PB</a:t>
            </a:r>
            <a:r>
              <a:rPr lang="zh-CN" altLang="en-US" dirty="0" smtClean="0"/>
              <a:t>级别，导致处理工作不得不尽可能的并行化，而</a:t>
            </a:r>
            <a:r>
              <a:rPr lang="en-US" altLang="zh-CN" dirty="0" smtClean="0"/>
              <a:t>Google</a:t>
            </a:r>
            <a:r>
              <a:rPr lang="zh-CN" altLang="en-US" dirty="0" smtClean="0"/>
              <a:t>为了解决这个问题，引入了 </a:t>
            </a:r>
            <a:r>
              <a:rPr lang="en-US" altLang="zh-CN" dirty="0" err="1" smtClean="0"/>
              <a:t>MapReduce</a:t>
            </a:r>
            <a:r>
              <a:rPr lang="zh-CN" altLang="en-US" dirty="0" smtClean="0"/>
              <a:t>这个编程模型，</a:t>
            </a:r>
            <a:r>
              <a:rPr lang="en-US" altLang="zh-CN" dirty="0" err="1" smtClean="0"/>
              <a:t>MapReduce</a:t>
            </a:r>
            <a:r>
              <a:rPr lang="zh-CN" altLang="en-US" dirty="0" smtClean="0"/>
              <a:t>是源自函数式语言，主要通过</a:t>
            </a:r>
            <a:r>
              <a:rPr lang="en-US" altLang="zh-CN" dirty="0" smtClean="0"/>
              <a:t>"Map</a:t>
            </a:r>
            <a:r>
              <a:rPr lang="zh-CN" altLang="en-US" dirty="0" smtClean="0"/>
              <a:t>（映射）</a:t>
            </a:r>
            <a:r>
              <a:rPr lang="en-US" altLang="zh-CN" dirty="0" smtClean="0"/>
              <a:t>"</a:t>
            </a:r>
            <a:r>
              <a:rPr lang="zh-CN" altLang="en-US" dirty="0" smtClean="0"/>
              <a:t>和</a:t>
            </a:r>
            <a:r>
              <a:rPr lang="en-US" altLang="zh-CN" dirty="0" smtClean="0"/>
              <a:t>"Reduce</a:t>
            </a:r>
            <a:r>
              <a:rPr lang="zh-CN" altLang="en-US" dirty="0" smtClean="0"/>
              <a:t>（化简）</a:t>
            </a:r>
            <a:r>
              <a:rPr lang="en-US" altLang="zh-CN" dirty="0" smtClean="0"/>
              <a:t>"</a:t>
            </a:r>
            <a:r>
              <a:rPr lang="zh-CN" altLang="en-US" dirty="0" smtClean="0"/>
              <a:t>这两个步骤来并行处理大规 模的数据集。</a:t>
            </a:r>
            <a:endParaRPr lang="en-US" altLang="zh-CN" dirty="0" smtClean="0"/>
          </a:p>
          <a:p>
            <a:pPr marL="0">
              <a:buNone/>
            </a:pPr>
            <a:r>
              <a:rPr lang="en-US" altLang="zh-CN" dirty="0" smtClean="0"/>
              <a:t>Map</a:t>
            </a:r>
            <a:r>
              <a:rPr lang="zh-CN" altLang="en-US" dirty="0" smtClean="0"/>
              <a:t>会先对由很多独立元素组成的逻辑列表中的每一个元素进行指定的操作，且原始列表不会被更改，会创建多个新的列表来保存</a:t>
            </a:r>
            <a:r>
              <a:rPr lang="en-US" altLang="zh-CN" dirty="0" smtClean="0"/>
              <a:t>Map</a:t>
            </a:r>
            <a:r>
              <a:rPr lang="zh-CN" altLang="en-US" dirty="0" smtClean="0"/>
              <a:t>的处理结 果。也就意味着，</a:t>
            </a:r>
            <a:r>
              <a:rPr lang="en-US" altLang="zh-CN" dirty="0" smtClean="0"/>
              <a:t>Map</a:t>
            </a:r>
            <a:r>
              <a:rPr lang="zh-CN" altLang="en-US" dirty="0" smtClean="0"/>
              <a:t>操作是高度并行的。当</a:t>
            </a:r>
            <a:r>
              <a:rPr lang="en-US" altLang="zh-CN" dirty="0" smtClean="0"/>
              <a:t>Map</a:t>
            </a:r>
            <a:r>
              <a:rPr lang="zh-CN" altLang="en-US" dirty="0" smtClean="0"/>
              <a:t>工作完成之后，系统会先对新生成的多个列表进行清理（</a:t>
            </a:r>
            <a:r>
              <a:rPr lang="en-US" altLang="zh-CN" dirty="0" smtClean="0"/>
              <a:t>Shuffle</a:t>
            </a:r>
            <a:r>
              <a:rPr lang="zh-CN" altLang="en-US" dirty="0" smtClean="0"/>
              <a:t>）和排序，之后会这些新创建的列表 进行</a:t>
            </a:r>
            <a:r>
              <a:rPr lang="en-US" altLang="zh-CN" dirty="0" smtClean="0"/>
              <a:t>Reduce</a:t>
            </a:r>
            <a:r>
              <a:rPr lang="zh-CN" altLang="en-US" dirty="0" smtClean="0"/>
              <a:t>操作，也就是对一个列表中的元素根据</a:t>
            </a:r>
            <a:r>
              <a:rPr lang="en-US" altLang="zh-CN" dirty="0" smtClean="0"/>
              <a:t>Key</a:t>
            </a:r>
            <a:r>
              <a:rPr lang="zh-CN" altLang="en-US" dirty="0" smtClean="0"/>
              <a:t>值进行适当的合并。</a:t>
            </a:r>
            <a:endParaRPr lang="zh-CN" altLang="en-US" dirty="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r>
              <a:rPr lang="en-US" altLang="zh-CN" dirty="0" err="1" smtClean="0"/>
              <a:t>MapReduce</a:t>
            </a:r>
            <a:endParaRPr lang="zh-CN" altLang="en-US" dirty="0"/>
          </a:p>
        </p:txBody>
      </p:sp>
      <p:sp>
        <p:nvSpPr>
          <p:cNvPr id="111619" name="Rectangle 3"/>
          <p:cNvSpPr>
            <a:spLocks noGrp="1" noChangeArrowheads="1"/>
          </p:cNvSpPr>
          <p:nvPr>
            <p:ph type="body" idx="1"/>
          </p:nvPr>
        </p:nvSpPr>
        <p:spPr>
          <a:xfrm>
            <a:off x="457200" y="1447800"/>
            <a:ext cx="8153400" cy="5053034"/>
          </a:xfrm>
        </p:spPr>
        <p:txBody>
          <a:bodyPr>
            <a:normAutofit fontScale="92500" lnSpcReduction="10000"/>
          </a:bodyPr>
          <a:lstStyle/>
          <a:p>
            <a:pPr>
              <a:lnSpc>
                <a:spcPct val="80000"/>
              </a:lnSpc>
            </a:pPr>
            <a:r>
              <a:rPr lang="en-US" altLang="zh-CN" dirty="0" err="1"/>
              <a:t>MapReduce</a:t>
            </a:r>
            <a:r>
              <a:rPr lang="zh-CN" altLang="en-US" dirty="0"/>
              <a:t>的应用：</a:t>
            </a:r>
          </a:p>
          <a:p>
            <a:pPr>
              <a:lnSpc>
                <a:spcPct val="80000"/>
              </a:lnSpc>
              <a:buFont typeface="Wingdings" pitchFamily="2" charset="2"/>
              <a:buNone/>
            </a:pPr>
            <a:r>
              <a:rPr lang="zh-CN" altLang="en-US" sz="2200" dirty="0">
                <a:latin typeface="+mn-ea"/>
              </a:rPr>
              <a:t>     并行计算处理引擎</a:t>
            </a:r>
          </a:p>
          <a:p>
            <a:pPr>
              <a:lnSpc>
                <a:spcPct val="80000"/>
              </a:lnSpc>
              <a:buFont typeface="Wingdings" pitchFamily="2" charset="2"/>
              <a:buNone/>
            </a:pPr>
            <a:r>
              <a:rPr lang="zh-CN" altLang="en-US" sz="2200" b="0" dirty="0">
                <a:latin typeface="+mn-ea"/>
              </a:rPr>
              <a:t>     </a:t>
            </a:r>
            <a:r>
              <a:rPr lang="en-US" altLang="zh-CN" sz="2200" b="0" dirty="0">
                <a:latin typeface="+mn-ea"/>
              </a:rPr>
              <a:t>【1】</a:t>
            </a:r>
            <a:r>
              <a:rPr lang="zh-CN" altLang="en-US" sz="2200" b="0" dirty="0">
                <a:latin typeface="+mn-ea"/>
              </a:rPr>
              <a:t>日志分析</a:t>
            </a:r>
          </a:p>
          <a:p>
            <a:pPr>
              <a:lnSpc>
                <a:spcPct val="80000"/>
              </a:lnSpc>
              <a:buFont typeface="Wingdings" pitchFamily="2" charset="2"/>
              <a:buNone/>
            </a:pPr>
            <a:r>
              <a:rPr lang="en-US" altLang="zh-CN" sz="2200" b="0" dirty="0">
                <a:latin typeface="+mn-ea"/>
              </a:rPr>
              <a:t>     【2】</a:t>
            </a:r>
            <a:r>
              <a:rPr lang="zh-CN" altLang="en-US" sz="2200" b="0" dirty="0">
                <a:latin typeface="+mn-ea"/>
              </a:rPr>
              <a:t>排序</a:t>
            </a:r>
          </a:p>
          <a:p>
            <a:pPr>
              <a:lnSpc>
                <a:spcPct val="80000"/>
              </a:lnSpc>
              <a:buFont typeface="Wingdings" pitchFamily="2" charset="2"/>
              <a:buNone/>
            </a:pPr>
            <a:r>
              <a:rPr lang="en-US" altLang="zh-CN" sz="2200" b="0" dirty="0">
                <a:latin typeface="+mn-ea"/>
              </a:rPr>
              <a:t>     【3】</a:t>
            </a:r>
            <a:r>
              <a:rPr lang="zh-CN" altLang="en-US" sz="2200" b="0" dirty="0">
                <a:latin typeface="+mn-ea"/>
              </a:rPr>
              <a:t>搜索</a:t>
            </a:r>
          </a:p>
          <a:p>
            <a:pPr>
              <a:lnSpc>
                <a:spcPct val="80000"/>
              </a:lnSpc>
              <a:buFont typeface="Wingdings" pitchFamily="2" charset="2"/>
              <a:buNone/>
            </a:pPr>
            <a:r>
              <a:rPr lang="en-US" altLang="zh-CN" sz="2200" b="0" dirty="0">
                <a:latin typeface="+mn-ea"/>
              </a:rPr>
              <a:t>     【4】</a:t>
            </a:r>
            <a:r>
              <a:rPr lang="zh-CN" altLang="en-US" sz="2200" b="0" dirty="0">
                <a:latin typeface="+mn-ea"/>
              </a:rPr>
              <a:t>广告计算，广告优化、分析，点击流分析，链接分析</a:t>
            </a:r>
          </a:p>
          <a:p>
            <a:pPr>
              <a:lnSpc>
                <a:spcPct val="80000"/>
              </a:lnSpc>
              <a:buFont typeface="Wingdings" pitchFamily="2" charset="2"/>
              <a:buNone/>
            </a:pPr>
            <a:r>
              <a:rPr lang="en-US" altLang="zh-CN" sz="2200" b="0" dirty="0">
                <a:latin typeface="+mn-ea"/>
              </a:rPr>
              <a:t>     【5】</a:t>
            </a:r>
            <a:r>
              <a:rPr lang="zh-CN" altLang="en-US" sz="2200" b="0" dirty="0">
                <a:latin typeface="+mn-ea"/>
              </a:rPr>
              <a:t>搜索关键字进行内容分类</a:t>
            </a:r>
          </a:p>
          <a:p>
            <a:pPr>
              <a:lnSpc>
                <a:spcPct val="80000"/>
              </a:lnSpc>
              <a:buFont typeface="Wingdings" pitchFamily="2" charset="2"/>
              <a:buNone/>
            </a:pPr>
            <a:r>
              <a:rPr lang="zh-CN" altLang="en-US" sz="2200" b="0" dirty="0">
                <a:latin typeface="+mn-ea"/>
              </a:rPr>
              <a:t>     </a:t>
            </a:r>
            <a:r>
              <a:rPr lang="en-US" altLang="zh-CN" sz="2200" b="0" dirty="0">
                <a:latin typeface="+mn-ea"/>
              </a:rPr>
              <a:t>【6】</a:t>
            </a:r>
            <a:r>
              <a:rPr lang="zh-CN" altLang="en-US" sz="2200" b="0" dirty="0">
                <a:latin typeface="+mn-ea"/>
              </a:rPr>
              <a:t>搜索引擎，创建索引</a:t>
            </a:r>
          </a:p>
          <a:p>
            <a:pPr>
              <a:lnSpc>
                <a:spcPct val="80000"/>
              </a:lnSpc>
              <a:buFont typeface="Wingdings" pitchFamily="2" charset="2"/>
              <a:buNone/>
            </a:pPr>
            <a:r>
              <a:rPr lang="en-US" altLang="zh-CN" sz="2200" b="0" dirty="0">
                <a:latin typeface="+mn-ea"/>
              </a:rPr>
              <a:t>     【7】word </a:t>
            </a:r>
            <a:r>
              <a:rPr lang="zh-CN" altLang="en-US" sz="2200" b="0" dirty="0">
                <a:latin typeface="+mn-ea"/>
              </a:rPr>
              <a:t>计数，统计值计算，统计数据，过滤，分析，查询</a:t>
            </a:r>
          </a:p>
          <a:p>
            <a:pPr>
              <a:lnSpc>
                <a:spcPct val="80000"/>
              </a:lnSpc>
              <a:buFont typeface="Wingdings" pitchFamily="2" charset="2"/>
              <a:buNone/>
            </a:pPr>
            <a:r>
              <a:rPr lang="zh-CN" altLang="en-US" sz="2200" b="0" dirty="0">
                <a:latin typeface="+mn-ea"/>
              </a:rPr>
              <a:t>     </a:t>
            </a:r>
            <a:r>
              <a:rPr lang="en-US" altLang="zh-CN" sz="2200" b="0" dirty="0">
                <a:latin typeface="+mn-ea"/>
              </a:rPr>
              <a:t>【8】</a:t>
            </a:r>
            <a:r>
              <a:rPr lang="zh-CN" altLang="en-US" sz="2200" b="0" dirty="0">
                <a:latin typeface="+mn-ea"/>
              </a:rPr>
              <a:t>垃圾数据分析</a:t>
            </a:r>
          </a:p>
          <a:p>
            <a:pPr>
              <a:lnSpc>
                <a:spcPct val="80000"/>
              </a:lnSpc>
              <a:buFont typeface="Wingdings" pitchFamily="2" charset="2"/>
              <a:buNone/>
            </a:pPr>
            <a:r>
              <a:rPr lang="en-US" altLang="zh-CN" sz="2200" b="0" dirty="0">
                <a:latin typeface="+mn-ea"/>
              </a:rPr>
              <a:t>     【9】</a:t>
            </a:r>
            <a:r>
              <a:rPr lang="zh-CN" altLang="en-US" sz="2200" b="0" dirty="0">
                <a:latin typeface="+mn-ea"/>
              </a:rPr>
              <a:t>数据分析</a:t>
            </a:r>
          </a:p>
          <a:p>
            <a:pPr>
              <a:lnSpc>
                <a:spcPct val="80000"/>
              </a:lnSpc>
              <a:buFont typeface="Wingdings" pitchFamily="2" charset="2"/>
              <a:buNone/>
            </a:pPr>
            <a:r>
              <a:rPr lang="zh-CN" altLang="en-US" sz="2200" b="0" dirty="0">
                <a:latin typeface="+mn-ea"/>
              </a:rPr>
              <a:t>     </a:t>
            </a:r>
            <a:r>
              <a:rPr lang="en-US" altLang="zh-CN" sz="2200" b="0" dirty="0">
                <a:latin typeface="+mn-ea"/>
              </a:rPr>
              <a:t>【10】</a:t>
            </a:r>
            <a:r>
              <a:rPr lang="zh-CN" altLang="en-US" sz="2200" b="0" dirty="0">
                <a:latin typeface="+mn-ea"/>
              </a:rPr>
              <a:t>机器学习</a:t>
            </a:r>
          </a:p>
          <a:p>
            <a:pPr>
              <a:lnSpc>
                <a:spcPct val="80000"/>
              </a:lnSpc>
              <a:buFont typeface="Wingdings" pitchFamily="2" charset="2"/>
              <a:buNone/>
            </a:pPr>
            <a:r>
              <a:rPr lang="en-US" altLang="zh-CN" sz="2200" b="0" dirty="0">
                <a:latin typeface="+mn-ea"/>
              </a:rPr>
              <a:t>     【11】</a:t>
            </a:r>
            <a:r>
              <a:rPr lang="zh-CN" altLang="en-US" sz="2200" b="0" dirty="0">
                <a:latin typeface="+mn-ea"/>
              </a:rPr>
              <a:t>数据挖掘</a:t>
            </a:r>
          </a:p>
          <a:p>
            <a:pPr>
              <a:lnSpc>
                <a:spcPct val="80000"/>
              </a:lnSpc>
              <a:buFont typeface="Wingdings" pitchFamily="2" charset="2"/>
              <a:buNone/>
            </a:pPr>
            <a:r>
              <a:rPr lang="en-US" altLang="zh-CN" sz="2200" b="0" dirty="0">
                <a:latin typeface="+mn-ea"/>
              </a:rPr>
              <a:t>     【12】</a:t>
            </a:r>
            <a:r>
              <a:rPr lang="zh-CN" altLang="en-US" sz="2200" b="0" dirty="0">
                <a:latin typeface="+mn-ea"/>
              </a:rPr>
              <a:t>大规模图像转换（纽约时报使用</a:t>
            </a:r>
            <a:r>
              <a:rPr lang="en-US" altLang="zh-CN" sz="2200" b="0" dirty="0" err="1">
                <a:latin typeface="+mn-ea"/>
              </a:rPr>
              <a:t>Hadoop</a:t>
            </a:r>
            <a:r>
              <a:rPr lang="en-US" altLang="zh-CN" sz="2200" b="0" dirty="0">
                <a:latin typeface="+mn-ea"/>
              </a:rPr>
              <a:t> </a:t>
            </a:r>
            <a:r>
              <a:rPr lang="zh-CN" altLang="en-US" sz="2200" b="0" dirty="0">
                <a:latin typeface="+mn-ea"/>
              </a:rPr>
              <a:t>和</a:t>
            </a:r>
            <a:r>
              <a:rPr lang="en-US" altLang="zh-CN" sz="2200" b="0" dirty="0">
                <a:latin typeface="+mn-ea"/>
              </a:rPr>
              <a:t>EC2</a:t>
            </a:r>
            <a:r>
              <a:rPr lang="zh-CN" altLang="en-US" sz="2200" b="0" dirty="0">
                <a:latin typeface="+mn-ea"/>
              </a:rPr>
              <a:t>在</a:t>
            </a:r>
            <a:r>
              <a:rPr lang="en-US" altLang="zh-CN" sz="2200" b="0" dirty="0">
                <a:latin typeface="+mn-ea"/>
              </a:rPr>
              <a:t>36</a:t>
            </a:r>
            <a:r>
              <a:rPr lang="zh-CN" altLang="en-US" sz="2200" b="0" dirty="0">
                <a:latin typeface="+mn-ea"/>
              </a:rPr>
              <a:t>个小时内将</a:t>
            </a:r>
            <a:r>
              <a:rPr lang="en-US" altLang="zh-CN" sz="2200" b="0" dirty="0">
                <a:latin typeface="+mn-ea"/>
              </a:rPr>
              <a:t>4TB</a:t>
            </a:r>
            <a:r>
              <a:rPr lang="zh-CN" altLang="en-US" sz="2200" b="0" dirty="0">
                <a:latin typeface="+mn-ea"/>
              </a:rPr>
              <a:t>的</a:t>
            </a:r>
            <a:r>
              <a:rPr lang="en-US" altLang="zh-CN" sz="2200" b="0" dirty="0">
                <a:latin typeface="+mn-ea"/>
              </a:rPr>
              <a:t>TIFF</a:t>
            </a:r>
            <a:r>
              <a:rPr lang="zh-CN" altLang="en-US" sz="2200" b="0" dirty="0">
                <a:latin typeface="+mn-ea"/>
              </a:rPr>
              <a:t>图像</a:t>
            </a:r>
            <a:r>
              <a:rPr lang="en-US" altLang="zh-CN" sz="2200" b="0" dirty="0">
                <a:latin typeface="+mn-ea"/>
              </a:rPr>
              <a:t>—</a:t>
            </a:r>
            <a:r>
              <a:rPr lang="zh-CN" altLang="en-US" sz="2200" b="0" dirty="0">
                <a:latin typeface="+mn-ea"/>
              </a:rPr>
              <a:t>包括</a:t>
            </a:r>
            <a:r>
              <a:rPr lang="en-US" altLang="zh-CN" sz="2200" b="0" dirty="0">
                <a:latin typeface="+mn-ea"/>
              </a:rPr>
              <a:t>405K</a:t>
            </a:r>
            <a:r>
              <a:rPr lang="zh-CN" altLang="en-US" sz="2200" b="0" dirty="0">
                <a:latin typeface="+mn-ea"/>
              </a:rPr>
              <a:t>大</a:t>
            </a:r>
            <a:r>
              <a:rPr lang="en-US" altLang="zh-CN" sz="2200" b="0" dirty="0">
                <a:latin typeface="+mn-ea"/>
              </a:rPr>
              <a:t>TIFF</a:t>
            </a:r>
            <a:r>
              <a:rPr lang="zh-CN" altLang="en-US" sz="2200" b="0" dirty="0">
                <a:latin typeface="+mn-ea"/>
              </a:rPr>
              <a:t>图像，</a:t>
            </a:r>
            <a:r>
              <a:rPr lang="en-US" altLang="zh-CN" sz="2200" b="0" dirty="0">
                <a:latin typeface="+mn-ea"/>
              </a:rPr>
              <a:t>3.3M SGML</a:t>
            </a:r>
            <a:r>
              <a:rPr lang="zh-CN" altLang="en-US" sz="2200" b="0" dirty="0">
                <a:latin typeface="+mn-ea"/>
              </a:rPr>
              <a:t>文章和</a:t>
            </a:r>
            <a:r>
              <a:rPr lang="en-US" altLang="zh-CN" sz="2200" b="0" dirty="0">
                <a:latin typeface="+mn-ea"/>
              </a:rPr>
              <a:t>405K XML</a:t>
            </a:r>
            <a:r>
              <a:rPr lang="zh-CN" altLang="en-US" sz="2200" b="0" dirty="0">
                <a:latin typeface="+mn-ea"/>
              </a:rPr>
              <a:t>文件 </a:t>
            </a:r>
            <a:r>
              <a:rPr lang="en-US" altLang="zh-CN" sz="2200" b="0" dirty="0">
                <a:latin typeface="+mn-ea"/>
              </a:rPr>
              <a:t>— </a:t>
            </a:r>
            <a:r>
              <a:rPr lang="zh-CN" altLang="en-US" sz="2200" b="0" dirty="0">
                <a:latin typeface="+mn-ea"/>
              </a:rPr>
              <a:t>转换为</a:t>
            </a:r>
            <a:r>
              <a:rPr lang="en-US" altLang="zh-CN" sz="2200" b="0" dirty="0">
                <a:latin typeface="+mn-ea"/>
              </a:rPr>
              <a:t>800K</a:t>
            </a:r>
            <a:r>
              <a:rPr lang="zh-CN" altLang="en-US" sz="2200" b="0" dirty="0">
                <a:latin typeface="+mn-ea"/>
              </a:rPr>
              <a:t>适合在</a:t>
            </a:r>
            <a:r>
              <a:rPr lang="en-US" altLang="zh-CN" sz="2200" b="0" dirty="0">
                <a:latin typeface="+mn-ea"/>
              </a:rPr>
              <a:t>Web</a:t>
            </a:r>
            <a:r>
              <a:rPr lang="zh-CN" altLang="en-US" sz="2200" b="0" dirty="0">
                <a:latin typeface="+mn-ea"/>
              </a:rPr>
              <a:t>上使用的</a:t>
            </a:r>
            <a:r>
              <a:rPr lang="en-US" altLang="zh-CN" sz="2200" b="0" dirty="0">
                <a:latin typeface="+mn-ea"/>
              </a:rPr>
              <a:t>PNG</a:t>
            </a:r>
            <a:r>
              <a:rPr lang="zh-CN" altLang="en-US" sz="2200" b="0" dirty="0">
                <a:latin typeface="+mn-ea"/>
              </a:rPr>
              <a:t>图像。）</a:t>
            </a:r>
          </a:p>
          <a:p>
            <a:pPr>
              <a:lnSpc>
                <a:spcPct val="80000"/>
              </a:lnSpc>
              <a:buFont typeface="Wingdings" pitchFamily="2" charset="2"/>
              <a:buNone/>
            </a:pPr>
            <a:endParaRPr lang="zh-CN" altLang="en-US" sz="1200" b="0" dirty="0"/>
          </a:p>
          <a:p>
            <a:pPr>
              <a:lnSpc>
                <a:spcPct val="80000"/>
              </a:lnSpc>
              <a:buFont typeface="Wingdings" pitchFamily="2" charset="2"/>
              <a:buNone/>
            </a:pPr>
            <a:r>
              <a:rPr lang="zh-CN" altLang="en-US" sz="1800" dirty="0"/>
              <a:t> </a:t>
            </a: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r>
              <a:rPr lang="en-US" altLang="zh-CN" dirty="0" err="1" smtClean="0"/>
              <a:t>MapReduce</a:t>
            </a:r>
            <a:r>
              <a:rPr lang="zh-CN" altLang="en-US" dirty="0" smtClean="0"/>
              <a:t>扩展性</a:t>
            </a:r>
            <a:endParaRPr lang="zh-CN" altLang="en-US" dirty="0"/>
          </a:p>
        </p:txBody>
      </p:sp>
      <p:sp>
        <p:nvSpPr>
          <p:cNvPr id="111619" name="Rectangle 3"/>
          <p:cNvSpPr>
            <a:spLocks noGrp="1" noChangeArrowheads="1"/>
          </p:cNvSpPr>
          <p:nvPr>
            <p:ph type="body" idx="1"/>
          </p:nvPr>
        </p:nvSpPr>
        <p:spPr>
          <a:xfrm>
            <a:off x="457200" y="1447800"/>
            <a:ext cx="8153400" cy="5053034"/>
          </a:xfrm>
        </p:spPr>
        <p:txBody>
          <a:bodyPr>
            <a:normAutofit lnSpcReduction="10000"/>
          </a:bodyPr>
          <a:lstStyle/>
          <a:p>
            <a:pPr>
              <a:lnSpc>
                <a:spcPct val="80000"/>
              </a:lnSpc>
            </a:pPr>
            <a:r>
              <a:rPr lang="zh-CN" altLang="en-US" dirty="0" smtClean="0"/>
              <a:t>现在的架构是简单的</a:t>
            </a:r>
            <a:r>
              <a:rPr lang="en-US" dirty="0" smtClean="0"/>
              <a:t>Master-Slave</a:t>
            </a:r>
            <a:r>
              <a:rPr lang="zh-CN" altLang="en-US" dirty="0" smtClean="0"/>
              <a:t>模型</a:t>
            </a:r>
            <a:endParaRPr lang="zh-CN" altLang="en-US" dirty="0"/>
          </a:p>
          <a:p>
            <a:pPr>
              <a:lnSpc>
                <a:spcPct val="80000"/>
              </a:lnSpc>
              <a:buFont typeface="Wingdings" pitchFamily="2" charset="2"/>
              <a:buNone/>
            </a:pPr>
            <a:r>
              <a:rPr lang="zh-CN" altLang="en-US" sz="2400" dirty="0" smtClean="0"/>
              <a:t>      集群的规模达到</a:t>
            </a:r>
            <a:r>
              <a:rPr lang="en-US" altLang="zh-CN" sz="2400" dirty="0" smtClean="0"/>
              <a:t>4000</a:t>
            </a:r>
          </a:p>
          <a:p>
            <a:pPr>
              <a:lnSpc>
                <a:spcPct val="80000"/>
              </a:lnSpc>
            </a:pPr>
            <a:r>
              <a:rPr lang="en-US" altLang="en-US" dirty="0" err="1" smtClean="0"/>
              <a:t>Mapreduce</a:t>
            </a:r>
            <a:r>
              <a:rPr lang="zh-CN" altLang="en-US" dirty="0" smtClean="0"/>
              <a:t>面临的瓶颈</a:t>
            </a:r>
            <a:endParaRPr lang="en-US" altLang="zh-CN" dirty="0" smtClean="0"/>
          </a:p>
          <a:p>
            <a:pPr>
              <a:lnSpc>
                <a:spcPct val="80000"/>
              </a:lnSpc>
              <a:buNone/>
            </a:pPr>
            <a:r>
              <a:rPr lang="zh-CN" altLang="en-US" sz="2400" dirty="0" smtClean="0"/>
              <a:t>（</a:t>
            </a:r>
            <a:r>
              <a:rPr lang="en-US" altLang="zh-CN" sz="2400" dirty="0" smtClean="0"/>
              <a:t>1</a:t>
            </a:r>
            <a:r>
              <a:rPr lang="zh-CN" altLang="en-US" sz="2400" dirty="0" smtClean="0"/>
              <a:t>）可扩展性，内存消耗，线程模型，可靠性和性能的几个缺陷</a:t>
            </a:r>
            <a:endParaRPr lang="en-US" altLang="zh-CN" sz="2400" dirty="0" smtClean="0"/>
          </a:p>
          <a:p>
            <a:pPr>
              <a:lnSpc>
                <a:spcPct val="80000"/>
              </a:lnSpc>
              <a:buNone/>
            </a:pPr>
            <a:r>
              <a:rPr lang="zh-CN" altLang="en-US" sz="2400" dirty="0" smtClean="0"/>
              <a:t>（</a:t>
            </a:r>
            <a:r>
              <a:rPr lang="en-US" altLang="zh-CN" sz="2400" dirty="0" smtClean="0"/>
              <a:t>2</a:t>
            </a:r>
            <a:r>
              <a:rPr lang="zh-CN" altLang="en-US" sz="2400" dirty="0" smtClean="0"/>
              <a:t>） 各个模块的紧耦合使得在现有设计的基础上继续改进变得举步维艰。</a:t>
            </a:r>
            <a:endParaRPr lang="en-US" altLang="zh-CN" sz="2400" dirty="0" smtClean="0"/>
          </a:p>
          <a:p>
            <a:pPr>
              <a:lnSpc>
                <a:spcPct val="80000"/>
              </a:lnSpc>
              <a:buNone/>
            </a:pPr>
            <a:r>
              <a:rPr lang="zh-CN" altLang="en-US" sz="2400" dirty="0" smtClean="0"/>
              <a:t>（</a:t>
            </a:r>
            <a:r>
              <a:rPr lang="en-US" altLang="zh-CN" sz="2400" dirty="0" smtClean="0"/>
              <a:t>3</a:t>
            </a:r>
            <a:r>
              <a:rPr lang="zh-CN" altLang="en-US" sz="2400" dirty="0" smtClean="0"/>
              <a:t>）从操作的角度，任何轻微的或修复</a:t>
            </a:r>
            <a:r>
              <a:rPr lang="en-US" altLang="zh-CN" sz="2400" dirty="0" smtClean="0"/>
              <a:t>Bug</a:t>
            </a:r>
            <a:r>
              <a:rPr lang="zh-CN" altLang="en-US" sz="2400" dirty="0" smtClean="0"/>
              <a:t>带来的巨大改动都会让</a:t>
            </a:r>
            <a:r>
              <a:rPr lang="en-US" altLang="zh-CN" sz="2400" dirty="0" err="1" smtClean="0"/>
              <a:t>Hadoop</a:t>
            </a:r>
            <a:r>
              <a:rPr lang="en-US" altLang="zh-CN" sz="2400" dirty="0" smtClean="0"/>
              <a:t> </a:t>
            </a:r>
            <a:r>
              <a:rPr lang="en-US" altLang="zh-CN" sz="2400" dirty="0" err="1" smtClean="0"/>
              <a:t>MapReduce</a:t>
            </a:r>
            <a:r>
              <a:rPr lang="zh-CN" altLang="en-US" sz="2400" dirty="0" smtClean="0"/>
              <a:t>强制进行全系统的升级。</a:t>
            </a:r>
            <a:endParaRPr lang="en-US" altLang="zh-CN" sz="2400" dirty="0" smtClean="0"/>
          </a:p>
          <a:p>
            <a:pPr>
              <a:lnSpc>
                <a:spcPct val="90000"/>
              </a:lnSpc>
            </a:pPr>
            <a:r>
              <a:rPr lang="zh-CN" altLang="en-US" dirty="0" smtClean="0"/>
              <a:t>下一代</a:t>
            </a:r>
            <a:r>
              <a:rPr lang="en-US" altLang="en-US" dirty="0" err="1" smtClean="0"/>
              <a:t>MapReduce</a:t>
            </a:r>
            <a:endParaRPr lang="en-US" altLang="en-US" dirty="0" smtClean="0"/>
          </a:p>
          <a:p>
            <a:pPr>
              <a:lnSpc>
                <a:spcPct val="80000"/>
              </a:lnSpc>
              <a:buNone/>
            </a:pPr>
            <a:r>
              <a:rPr lang="zh-CN" altLang="en-US" sz="2400" dirty="0" smtClean="0"/>
              <a:t> （</a:t>
            </a:r>
            <a:r>
              <a:rPr lang="en-US" altLang="zh-CN" sz="2400" dirty="0" smtClean="0"/>
              <a:t>1</a:t>
            </a:r>
            <a:r>
              <a:rPr lang="zh-CN" altLang="en-US" sz="2400" dirty="0" smtClean="0"/>
              <a:t>）新架构的主要思想是把原来</a:t>
            </a:r>
            <a:r>
              <a:rPr lang="en-US" altLang="en-US" sz="2400" dirty="0" err="1" smtClean="0"/>
              <a:t>JobTracker</a:t>
            </a:r>
            <a:r>
              <a:rPr lang="zh-CN" altLang="en-US" sz="2400" dirty="0" smtClean="0"/>
              <a:t>的中的资源管理和任务调度功能进行拆分，引入层次化的管理</a:t>
            </a:r>
          </a:p>
          <a:p>
            <a:pPr>
              <a:lnSpc>
                <a:spcPct val="80000"/>
              </a:lnSpc>
              <a:buFont typeface="Wingdings" pitchFamily="2" charset="2"/>
              <a:buNone/>
            </a:pPr>
            <a:r>
              <a:rPr lang="zh-CN" altLang="en-US" sz="2400" dirty="0" smtClean="0"/>
              <a:t> （</a:t>
            </a:r>
            <a:r>
              <a:rPr lang="en-US" altLang="zh-CN" sz="2400" dirty="0" smtClean="0"/>
              <a:t>2</a:t>
            </a:r>
            <a:r>
              <a:rPr lang="zh-CN" altLang="en-US" sz="2400" dirty="0" smtClean="0"/>
              <a:t>）更细粒度地控制</a:t>
            </a:r>
            <a:r>
              <a:rPr lang="en-US" altLang="zh-CN" sz="2400" dirty="0" smtClean="0"/>
              <a:t>CPU</a:t>
            </a:r>
            <a:r>
              <a:rPr lang="zh-CN" altLang="en-US" sz="2400" dirty="0" smtClean="0"/>
              <a:t>，内存，磁盘，网络这些资源。</a:t>
            </a:r>
            <a:endParaRPr lang="en-US" altLang="zh-CN" sz="2400" dirty="0" smtClean="0"/>
          </a:p>
          <a:p>
            <a:pPr>
              <a:lnSpc>
                <a:spcPct val="80000"/>
              </a:lnSpc>
              <a:buFont typeface="Wingdings" pitchFamily="2" charset="2"/>
              <a:buNone/>
            </a:pPr>
            <a:r>
              <a:rPr lang="zh-CN" altLang="en-US" sz="2200" dirty="0" smtClean="0">
                <a:latin typeface="+mn-ea"/>
              </a:rPr>
              <a:t>    </a:t>
            </a:r>
            <a:endParaRPr lang="zh-CN" altLang="en-US" sz="1200" b="0" dirty="0"/>
          </a:p>
          <a:p>
            <a:pPr>
              <a:lnSpc>
                <a:spcPct val="80000"/>
              </a:lnSpc>
              <a:buFont typeface="Wingdings" pitchFamily="2" charset="2"/>
              <a:buNone/>
            </a:pPr>
            <a:r>
              <a:rPr lang="zh-CN" altLang="en-US" sz="1800" dirty="0"/>
              <a:t> </a:t>
            </a: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457200" y="274638"/>
            <a:ext cx="8229600" cy="868346"/>
          </a:xfrm>
        </p:spPr>
        <p:txBody>
          <a:bodyPr>
            <a:normAutofit/>
          </a:bodyPr>
          <a:lstStyle/>
          <a:p>
            <a:r>
              <a:rPr lang="en-US" b="1" dirty="0" smtClean="0"/>
              <a:t>Yahoo </a:t>
            </a:r>
            <a:r>
              <a:rPr lang="en-US" b="1" dirty="0" err="1" smtClean="0"/>
              <a:t>Hadoop</a:t>
            </a:r>
            <a:r>
              <a:rPr lang="zh-CN" altLang="en-US" b="1" dirty="0" smtClean="0"/>
              <a:t>应用揭秘</a:t>
            </a:r>
            <a:endParaRPr lang="zh-CN" altLang="en-US" b="1" dirty="0"/>
          </a:p>
        </p:txBody>
      </p:sp>
      <p:sp>
        <p:nvSpPr>
          <p:cNvPr id="111619" name="Rectangle 3"/>
          <p:cNvSpPr>
            <a:spLocks noGrp="1" noChangeArrowheads="1"/>
          </p:cNvSpPr>
          <p:nvPr>
            <p:ph type="body" idx="1"/>
          </p:nvPr>
        </p:nvSpPr>
        <p:spPr>
          <a:xfrm>
            <a:off x="457200" y="1447800"/>
            <a:ext cx="8153400" cy="5053034"/>
          </a:xfrm>
        </p:spPr>
        <p:txBody>
          <a:bodyPr>
            <a:normAutofit/>
          </a:bodyPr>
          <a:lstStyle/>
          <a:p>
            <a:pPr marL="0">
              <a:lnSpc>
                <a:spcPct val="80000"/>
              </a:lnSpc>
              <a:buNone/>
            </a:pPr>
            <a:r>
              <a:rPr lang="en-US" altLang="zh-CN" sz="2800" dirty="0" smtClean="0"/>
              <a:t>2010</a:t>
            </a:r>
            <a:r>
              <a:rPr lang="zh-CN" altLang="en-US" sz="2800" dirty="0" smtClean="0"/>
              <a:t>年</a:t>
            </a:r>
            <a:r>
              <a:rPr lang="en-US" altLang="zh-CN" sz="2800" dirty="0" smtClean="0"/>
              <a:t>10</a:t>
            </a:r>
            <a:r>
              <a:rPr lang="zh-CN" altLang="en-US" sz="2800" dirty="0" smtClean="0"/>
              <a:t>月时：</a:t>
            </a:r>
            <a:r>
              <a:rPr lang="en-US" altLang="zh-CN" sz="2800" dirty="0" smtClean="0"/>
              <a:t>Yahoo</a:t>
            </a:r>
            <a:r>
              <a:rPr lang="zh-CN" altLang="en-US" sz="2800" dirty="0" smtClean="0"/>
              <a:t>目前有超过</a:t>
            </a:r>
            <a:r>
              <a:rPr lang="en-US" altLang="zh-CN" sz="2800" dirty="0" smtClean="0"/>
              <a:t>38000</a:t>
            </a:r>
            <a:r>
              <a:rPr lang="zh-CN" altLang="en-US" sz="2800" dirty="0" smtClean="0"/>
              <a:t>台服务器，有超过</a:t>
            </a:r>
            <a:r>
              <a:rPr lang="en-US" altLang="zh-CN" sz="2800" dirty="0" smtClean="0"/>
              <a:t>4000</a:t>
            </a:r>
            <a:r>
              <a:rPr lang="zh-CN" altLang="en-US" sz="2800" dirty="0" smtClean="0"/>
              <a:t>个以上的服务器集群，数据总量达到了</a:t>
            </a:r>
            <a:r>
              <a:rPr lang="en-US" altLang="zh-CN" sz="2800" dirty="0" smtClean="0"/>
              <a:t>170PB</a:t>
            </a:r>
            <a:r>
              <a:rPr lang="zh-CN" altLang="en-US" sz="2800" dirty="0" smtClean="0"/>
              <a:t>，每日的数据增量在</a:t>
            </a:r>
            <a:r>
              <a:rPr lang="en-US" altLang="zh-CN" sz="2800" dirty="0" smtClean="0"/>
              <a:t>10TB</a:t>
            </a:r>
            <a:r>
              <a:rPr lang="zh-CN" altLang="en-US" sz="2800" dirty="0" smtClean="0"/>
              <a:t>以上。</a:t>
            </a:r>
          </a:p>
          <a:p>
            <a:pPr>
              <a:lnSpc>
                <a:spcPct val="80000"/>
              </a:lnSpc>
              <a:buFont typeface="Wingdings" pitchFamily="2" charset="2"/>
              <a:buNone/>
            </a:pPr>
            <a:endParaRPr lang="zh-CN" altLang="en-US" sz="2800" dirty="0" smtClean="0"/>
          </a:p>
        </p:txBody>
      </p:sp>
      <p:pic>
        <p:nvPicPr>
          <p:cNvPr id="149506" name="Picture 2"/>
          <p:cNvPicPr>
            <a:picLocks noChangeAspect="1" noChangeArrowheads="1"/>
          </p:cNvPicPr>
          <p:nvPr/>
        </p:nvPicPr>
        <p:blipFill>
          <a:blip r:embed="rId2"/>
          <a:srcRect/>
          <a:stretch>
            <a:fillRect/>
          </a:stretch>
        </p:blipFill>
        <p:spPr bwMode="auto">
          <a:xfrm>
            <a:off x="4071934" y="2571744"/>
            <a:ext cx="4286250" cy="39909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r>
              <a:rPr lang="en-US" b="1" dirty="0" smtClean="0"/>
              <a:t>Yahoo </a:t>
            </a:r>
            <a:r>
              <a:rPr lang="en-US" b="1" dirty="0" err="1" smtClean="0"/>
              <a:t>Hadoop</a:t>
            </a:r>
            <a:r>
              <a:rPr lang="zh-CN" altLang="en-US" b="1" dirty="0" smtClean="0"/>
              <a:t>应用揭秘</a:t>
            </a:r>
            <a:endParaRPr lang="zh-CN" altLang="en-US" b="1" dirty="0"/>
          </a:p>
        </p:txBody>
      </p:sp>
      <p:sp>
        <p:nvSpPr>
          <p:cNvPr id="111619" name="Rectangle 3"/>
          <p:cNvSpPr>
            <a:spLocks noGrp="1" noChangeArrowheads="1"/>
          </p:cNvSpPr>
          <p:nvPr>
            <p:ph type="body" idx="1"/>
          </p:nvPr>
        </p:nvSpPr>
        <p:spPr>
          <a:xfrm>
            <a:off x="457200" y="1447800"/>
            <a:ext cx="8153400" cy="5053034"/>
          </a:xfrm>
        </p:spPr>
        <p:txBody>
          <a:bodyPr>
            <a:normAutofit/>
          </a:bodyPr>
          <a:lstStyle/>
          <a:p>
            <a:r>
              <a:rPr lang="en-US" altLang="zh-CN" sz="2800" dirty="0" smtClean="0"/>
              <a:t>Yahoo</a:t>
            </a:r>
            <a:r>
              <a:rPr lang="zh-CN" altLang="en-US" sz="2800" dirty="0" smtClean="0"/>
              <a:t>的</a:t>
            </a:r>
            <a:r>
              <a:rPr lang="en-US" altLang="zh-CN" sz="2800" dirty="0" err="1" smtClean="0"/>
              <a:t>Hadoop</a:t>
            </a:r>
            <a:r>
              <a:rPr lang="zh-CN" altLang="en-US" sz="2800" dirty="0" smtClean="0"/>
              <a:t>应用包含有搜索、日志处理（</a:t>
            </a:r>
            <a:r>
              <a:rPr lang="en-US" altLang="zh-CN" sz="2800" dirty="0" smtClean="0"/>
              <a:t>Analytics, Reporting, Buzz</a:t>
            </a:r>
            <a:r>
              <a:rPr lang="zh-CN" altLang="en-US" sz="2800" dirty="0" smtClean="0"/>
              <a:t>）、用户建模、内容优化，垃圾邮件过滤器以及广告计算等。</a:t>
            </a:r>
          </a:p>
          <a:p>
            <a:r>
              <a:rPr lang="zh-CN" altLang="en-US" sz="2800" dirty="0" smtClean="0"/>
              <a:t>如何利用</a:t>
            </a:r>
            <a:r>
              <a:rPr lang="en-US" altLang="zh-CN" sz="2800" dirty="0" err="1" smtClean="0"/>
              <a:t>Hadoop</a:t>
            </a:r>
            <a:r>
              <a:rPr lang="zh-CN" altLang="en-US" sz="2800" dirty="0" smtClean="0"/>
              <a:t>对海量数据进行优化处理是</a:t>
            </a:r>
            <a:r>
              <a:rPr lang="en-US" altLang="zh-CN" sz="2800" dirty="0" smtClean="0"/>
              <a:t>Yahoo</a:t>
            </a:r>
            <a:r>
              <a:rPr lang="zh-CN" altLang="en-US" sz="2800" dirty="0" smtClean="0"/>
              <a:t>正在致力于工作的内容。以网络分析为例，</a:t>
            </a:r>
            <a:r>
              <a:rPr lang="en-US" altLang="zh-CN" sz="2800" dirty="0" smtClean="0"/>
              <a:t>Yahoo</a:t>
            </a:r>
            <a:r>
              <a:rPr lang="zh-CN" altLang="en-US" sz="2800" dirty="0" smtClean="0"/>
              <a:t>目前有超过</a:t>
            </a:r>
            <a:r>
              <a:rPr lang="en-US" altLang="zh-CN" sz="2800" dirty="0" smtClean="0"/>
              <a:t>100</a:t>
            </a:r>
            <a:r>
              <a:rPr lang="zh-CN" altLang="en-US" sz="2800" dirty="0" smtClean="0"/>
              <a:t>亿个网页，</a:t>
            </a:r>
            <a:r>
              <a:rPr lang="en-US" altLang="zh-CN" sz="2800" dirty="0" smtClean="0"/>
              <a:t>1PB</a:t>
            </a:r>
            <a:r>
              <a:rPr lang="zh-CN" altLang="en-US" sz="2800" dirty="0" smtClean="0"/>
              <a:t>的网页数据内容，</a:t>
            </a:r>
            <a:r>
              <a:rPr lang="en-US" altLang="zh-CN" sz="2800" dirty="0" smtClean="0"/>
              <a:t>2</a:t>
            </a:r>
            <a:r>
              <a:rPr lang="zh-CN" altLang="en-US" sz="2800" dirty="0" smtClean="0"/>
              <a:t>万亿条链接，每日面临这</a:t>
            </a:r>
            <a:r>
              <a:rPr lang="en-US" altLang="zh-CN" sz="2800" dirty="0" smtClean="0"/>
              <a:t>300TB</a:t>
            </a:r>
            <a:r>
              <a:rPr lang="zh-CN" altLang="en-US" sz="2800" dirty="0" smtClean="0"/>
              <a:t>的数据输出。“在应用</a:t>
            </a:r>
            <a:r>
              <a:rPr lang="en-US" altLang="zh-CN" sz="2800" dirty="0" err="1" smtClean="0"/>
              <a:t>Hadoop</a:t>
            </a:r>
            <a:r>
              <a:rPr lang="zh-CN" altLang="en-US" sz="2800" dirty="0" smtClean="0"/>
              <a:t>前，实施这一过程我们大概需要</a:t>
            </a:r>
            <a:r>
              <a:rPr lang="en-US" altLang="zh-CN" sz="2800" dirty="0" smtClean="0"/>
              <a:t>1</a:t>
            </a:r>
            <a:r>
              <a:rPr lang="zh-CN" altLang="en-US" sz="2800" dirty="0" smtClean="0"/>
              <a:t>个月的时间，但应用后仅需要</a:t>
            </a:r>
            <a:r>
              <a:rPr lang="en-US" altLang="zh-CN" sz="2800" dirty="0" smtClean="0"/>
              <a:t>1</a:t>
            </a:r>
            <a:r>
              <a:rPr lang="zh-CN" altLang="en-US" sz="2800" dirty="0" smtClean="0"/>
              <a:t>周时间”</a:t>
            </a:r>
            <a:endParaRPr lang="zh-CN" altLang="en-US" sz="2800" dirty="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r>
              <a:rPr lang="en-US" b="1" dirty="0" smtClean="0"/>
              <a:t>Yahoo </a:t>
            </a:r>
            <a:r>
              <a:rPr lang="en-US" b="1" dirty="0" err="1" smtClean="0"/>
              <a:t>Hadoop</a:t>
            </a:r>
            <a:r>
              <a:rPr lang="zh-CN" altLang="en-US" b="1" dirty="0" smtClean="0"/>
              <a:t>应用揭秘</a:t>
            </a:r>
            <a:endParaRPr lang="zh-CN" altLang="en-US" b="1" dirty="0"/>
          </a:p>
        </p:txBody>
      </p:sp>
      <p:sp>
        <p:nvSpPr>
          <p:cNvPr id="111619" name="Rectangle 3"/>
          <p:cNvSpPr>
            <a:spLocks noGrp="1" noChangeArrowheads="1"/>
          </p:cNvSpPr>
          <p:nvPr>
            <p:ph type="body" idx="1"/>
          </p:nvPr>
        </p:nvSpPr>
        <p:spPr>
          <a:xfrm>
            <a:off x="457200" y="1447800"/>
            <a:ext cx="8153400" cy="5053034"/>
          </a:xfrm>
        </p:spPr>
        <p:txBody>
          <a:bodyPr>
            <a:normAutofit/>
          </a:bodyPr>
          <a:lstStyle/>
          <a:p>
            <a:r>
              <a:rPr lang="zh-CN" altLang="en-US" sz="2800" dirty="0" smtClean="0"/>
              <a:t>“再以</a:t>
            </a:r>
            <a:r>
              <a:rPr lang="en-US" altLang="zh-CN" sz="2800" dirty="0" smtClean="0"/>
              <a:t>Yahoo</a:t>
            </a:r>
            <a:r>
              <a:rPr lang="zh-CN" altLang="en-US" sz="2800" dirty="0" smtClean="0"/>
              <a:t>搜索为例，我们的服务器上保留有用户三年来的搜索记录，这个数据是由超过 </a:t>
            </a:r>
            <a:r>
              <a:rPr lang="en-US" altLang="zh-CN" sz="2800" dirty="0" smtClean="0"/>
              <a:t>10TB</a:t>
            </a:r>
            <a:r>
              <a:rPr lang="zh-CN" altLang="en-US" sz="2800" dirty="0" smtClean="0"/>
              <a:t>的自然语言文本库所组成”，“如果数据重整，我们在应用</a:t>
            </a:r>
            <a:r>
              <a:rPr lang="en-US" altLang="zh-CN" sz="2800" dirty="0" err="1" smtClean="0"/>
              <a:t>Hadoop</a:t>
            </a:r>
            <a:r>
              <a:rPr lang="zh-CN" altLang="en-US" sz="2800" dirty="0" smtClean="0"/>
              <a:t>前需要</a:t>
            </a:r>
            <a:r>
              <a:rPr lang="en-US" altLang="zh-CN" sz="2800" dirty="0" smtClean="0"/>
              <a:t>1</a:t>
            </a:r>
            <a:r>
              <a:rPr lang="zh-CN" altLang="en-US" sz="2800" dirty="0" smtClean="0"/>
              <a:t>个月的时间进行处理，而在有了</a:t>
            </a:r>
            <a:r>
              <a:rPr lang="en-US" altLang="zh-CN" sz="2800" dirty="0" err="1" smtClean="0"/>
              <a:t>Hadoop</a:t>
            </a:r>
            <a:r>
              <a:rPr lang="zh-CN" altLang="en-US" sz="2800" dirty="0" smtClean="0"/>
              <a:t>后仅仅需要</a:t>
            </a:r>
            <a:r>
              <a:rPr lang="en-US" altLang="zh-CN" sz="2800" dirty="0" smtClean="0"/>
              <a:t>30</a:t>
            </a:r>
            <a:r>
              <a:rPr lang="zh-CN" altLang="en-US" sz="2800" dirty="0" smtClean="0"/>
              <a:t>分钟。”</a:t>
            </a:r>
          </a:p>
          <a:p>
            <a:r>
              <a:rPr lang="en-US" altLang="zh-CN" sz="2800" dirty="0" err="1" smtClean="0"/>
              <a:t>Hadoop</a:t>
            </a:r>
            <a:r>
              <a:rPr lang="zh-CN" altLang="en-US" sz="2800" dirty="0" smtClean="0"/>
              <a:t>也非万能，它采用</a:t>
            </a:r>
            <a:r>
              <a:rPr lang="en-US" altLang="zh-CN" sz="2800" dirty="0" smtClean="0"/>
              <a:t>Java</a:t>
            </a:r>
            <a:r>
              <a:rPr lang="zh-CN" altLang="en-US" sz="2800" dirty="0" smtClean="0"/>
              <a:t>实现，</a:t>
            </a:r>
            <a:r>
              <a:rPr lang="en-US" altLang="zh-CN" sz="2800" dirty="0" smtClean="0"/>
              <a:t>Java</a:t>
            </a:r>
            <a:r>
              <a:rPr lang="zh-CN" altLang="en-US" sz="2800" dirty="0" smtClean="0"/>
              <a:t>的</a:t>
            </a:r>
            <a:r>
              <a:rPr lang="en-US" altLang="zh-CN" sz="2800" dirty="0" smtClean="0"/>
              <a:t>IO</a:t>
            </a:r>
            <a:r>
              <a:rPr lang="zh-CN" altLang="en-US" sz="2800" dirty="0" smtClean="0"/>
              <a:t>处理虽然没有性能瓶颈，但是对于</a:t>
            </a:r>
            <a:r>
              <a:rPr lang="en-US" altLang="zh-CN" sz="2800" dirty="0" smtClean="0"/>
              <a:t>CPU</a:t>
            </a:r>
            <a:r>
              <a:rPr lang="zh-CN" altLang="en-US" sz="2800" dirty="0" smtClean="0"/>
              <a:t>密集型的任务是一个麻烦， 因此，有些算法效率不会提高很多。</a:t>
            </a:r>
            <a:endParaRPr lang="zh-CN" altLang="en-US" sz="2800" dirty="0"/>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r>
              <a:rPr lang="zh-CN" altLang="en-US" b="1" dirty="0" smtClean="0"/>
              <a:t>中国移动</a:t>
            </a:r>
            <a:endParaRPr lang="zh-CN" altLang="en-US" b="1" dirty="0"/>
          </a:p>
        </p:txBody>
      </p:sp>
      <p:sp>
        <p:nvSpPr>
          <p:cNvPr id="111619" name="Rectangle 3"/>
          <p:cNvSpPr>
            <a:spLocks noGrp="1" noChangeArrowheads="1"/>
          </p:cNvSpPr>
          <p:nvPr>
            <p:ph type="body" idx="1"/>
          </p:nvPr>
        </p:nvSpPr>
        <p:spPr>
          <a:xfrm>
            <a:off x="457200" y="1447800"/>
            <a:ext cx="8153400" cy="5053034"/>
          </a:xfrm>
        </p:spPr>
        <p:txBody>
          <a:bodyPr>
            <a:normAutofit/>
          </a:bodyPr>
          <a:lstStyle/>
          <a:p>
            <a:r>
              <a:rPr lang="zh-CN" altLang="en-US" sz="2800" dirty="0" smtClean="0"/>
              <a:t>中国移动大云</a:t>
            </a:r>
            <a:endParaRPr lang="en-US" altLang="zh-CN" sz="2800" dirty="0" smtClean="0"/>
          </a:p>
          <a:p>
            <a:r>
              <a:rPr lang="zh-CN" altLang="en-US" sz="2800" dirty="0" smtClean="0"/>
              <a:t>中国移动通信研究院院长黄晓庆表示，对中国移动大云来说，</a:t>
            </a:r>
            <a:r>
              <a:rPr lang="en-US" altLang="zh-CN" sz="2800" dirty="0" err="1" smtClean="0"/>
              <a:t>Hadoop</a:t>
            </a:r>
            <a:r>
              <a:rPr lang="zh-CN" altLang="en-US" sz="2800" dirty="0" smtClean="0"/>
              <a:t>代表了最核心层面的东西，为了将云计算的服务变成一个更容易编程的使用，中国移动把一些特别重要的功能都设计成完全可以进行规模化使用的一些核心资源。比如，为一些传统数据库（比如</a:t>
            </a:r>
            <a:r>
              <a:rPr lang="en-US" altLang="zh-CN" sz="2800" dirty="0" smtClean="0"/>
              <a:t>SQL)</a:t>
            </a:r>
            <a:r>
              <a:rPr lang="zh-CN" altLang="en-US" sz="2800" dirty="0" smtClean="0"/>
              <a:t>提供了非常方便的接口。</a:t>
            </a:r>
            <a:endParaRPr lang="en-US" altLang="zh-CN" sz="2800" b="1" dirty="0" smtClean="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r>
              <a:rPr lang="zh-CN" altLang="en-US" b="1" dirty="0" smtClean="0"/>
              <a:t>中国移动</a:t>
            </a:r>
            <a:endParaRPr lang="zh-CN" altLang="en-US" b="1" dirty="0"/>
          </a:p>
        </p:txBody>
      </p:sp>
      <p:sp>
        <p:nvSpPr>
          <p:cNvPr id="111619" name="Rectangle 3"/>
          <p:cNvSpPr>
            <a:spLocks noGrp="1" noChangeArrowheads="1"/>
          </p:cNvSpPr>
          <p:nvPr>
            <p:ph type="body" idx="1"/>
          </p:nvPr>
        </p:nvSpPr>
        <p:spPr>
          <a:xfrm>
            <a:off x="457200" y="1447800"/>
            <a:ext cx="8153400" cy="5053034"/>
          </a:xfrm>
        </p:spPr>
        <p:txBody>
          <a:bodyPr>
            <a:normAutofit/>
          </a:bodyPr>
          <a:lstStyle/>
          <a:p>
            <a:r>
              <a:rPr lang="zh-CN" altLang="en-US" sz="2800" dirty="0" smtClean="0"/>
              <a:t>从中国移动研究院的角度，黄晓庆对</a:t>
            </a:r>
            <a:r>
              <a:rPr lang="en-US" altLang="zh-CN" sz="2800" dirty="0" err="1" smtClean="0"/>
              <a:t>Hadoop</a:t>
            </a:r>
            <a:r>
              <a:rPr lang="zh-CN" altLang="en-US" sz="2800" dirty="0" smtClean="0"/>
              <a:t>提出了三点期望，一是希望</a:t>
            </a:r>
            <a:r>
              <a:rPr lang="en-US" altLang="zh-CN" sz="2800" dirty="0" err="1" smtClean="0"/>
              <a:t>Hadoop</a:t>
            </a:r>
            <a:r>
              <a:rPr lang="zh-CN" altLang="en-US" sz="2800" dirty="0" smtClean="0"/>
              <a:t>的软件将来能够支撑商业化的云计算的服务；二是希望</a:t>
            </a:r>
            <a:r>
              <a:rPr lang="en-US" altLang="zh-CN" sz="2800" dirty="0" err="1" smtClean="0"/>
              <a:t>Hadoop</a:t>
            </a:r>
            <a:r>
              <a:rPr lang="zh-CN" altLang="en-US" sz="2800" dirty="0" smtClean="0"/>
              <a:t>未来 得发展要逐渐的走向能够支持在线的服务；三是希望在</a:t>
            </a:r>
            <a:r>
              <a:rPr lang="en-US" altLang="zh-CN" sz="2800" dirty="0" err="1" smtClean="0"/>
              <a:t>Hadoop</a:t>
            </a:r>
            <a:r>
              <a:rPr lang="zh-CN" altLang="en-US" sz="2800" dirty="0" smtClean="0"/>
              <a:t>的贡献能够有跨数据中心的集群。</a:t>
            </a:r>
            <a:endParaRPr lang="en-US" altLang="zh-CN" sz="2800" b="1" dirty="0" smtClean="0"/>
          </a:p>
          <a:p>
            <a:r>
              <a:rPr lang="zh-CN" altLang="en-US" sz="2800" b="1" dirty="0" smtClean="0"/>
              <a:t>在中国移动内部，</a:t>
            </a:r>
            <a:r>
              <a:rPr lang="en-US" altLang="zh-CN" sz="2800" b="1" dirty="0" err="1" smtClean="0"/>
              <a:t>Hadoop</a:t>
            </a:r>
            <a:r>
              <a:rPr lang="zh-CN" altLang="en-US" sz="2800" b="1" dirty="0" smtClean="0"/>
              <a:t>已经成为一个重要的数据挖掘工具，中国移动已经把</a:t>
            </a:r>
            <a:r>
              <a:rPr lang="en-US" altLang="zh-CN" sz="2800" b="1" dirty="0" err="1" smtClean="0"/>
              <a:t>Hadoop</a:t>
            </a:r>
            <a:r>
              <a:rPr lang="zh-CN" altLang="en-US" sz="2800" b="1" dirty="0" smtClean="0"/>
              <a:t>的群用来进行闭环的数据挖掘，和传统算法的数据挖掘性能相比，有很大的提升，而且成本非常低。 </a:t>
            </a:r>
            <a:endParaRPr lang="en-US" altLang="zh-CN" sz="2800" b="1" dirty="0" smtClean="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版本</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smtClean="0"/>
              <a:t>Apache</a:t>
            </a:r>
          </a:p>
          <a:p>
            <a:pPr>
              <a:buNone/>
            </a:pPr>
            <a:r>
              <a:rPr lang="en-US" altLang="zh-CN" dirty="0" smtClean="0"/>
              <a:t>    </a:t>
            </a:r>
            <a:r>
              <a:rPr lang="zh-CN" altLang="en-US" dirty="0" smtClean="0"/>
              <a:t>官方版本</a:t>
            </a:r>
            <a:endParaRPr lang="en-US" altLang="zh-CN" dirty="0" smtClean="0"/>
          </a:p>
          <a:p>
            <a:r>
              <a:rPr lang="en-US" altLang="zh-CN" dirty="0" err="1" smtClean="0"/>
              <a:t>Cloudera</a:t>
            </a:r>
            <a:endParaRPr lang="en-US" altLang="zh-CN" dirty="0" smtClean="0"/>
          </a:p>
          <a:p>
            <a:pPr>
              <a:buNone/>
            </a:pPr>
            <a:r>
              <a:rPr lang="en-US" altLang="zh-CN" dirty="0" smtClean="0"/>
              <a:t>	</a:t>
            </a:r>
            <a:r>
              <a:rPr lang="zh-CN" altLang="en-US" dirty="0" smtClean="0"/>
              <a:t>使用下载最多的版本，稳定，有商业支持，在</a:t>
            </a:r>
            <a:r>
              <a:rPr lang="en-US" altLang="zh-CN" dirty="0" smtClean="0"/>
              <a:t>Apache</a:t>
            </a:r>
            <a:r>
              <a:rPr lang="zh-CN" altLang="en-US" dirty="0" smtClean="0"/>
              <a:t>的基础上打上了一些</a:t>
            </a:r>
            <a:r>
              <a:rPr lang="en-US" altLang="zh-CN" dirty="0" smtClean="0"/>
              <a:t>patch</a:t>
            </a:r>
            <a:r>
              <a:rPr lang="zh-CN" altLang="en-US" dirty="0" smtClean="0"/>
              <a:t>。推荐使用。</a:t>
            </a:r>
            <a:endParaRPr lang="en-US" altLang="zh-CN" dirty="0" smtClean="0"/>
          </a:p>
          <a:p>
            <a:r>
              <a:rPr lang="en-US" altLang="zh-CN" dirty="0" smtClean="0"/>
              <a:t>Yahoo</a:t>
            </a:r>
          </a:p>
          <a:p>
            <a:pPr>
              <a:buNone/>
            </a:pPr>
            <a:r>
              <a:rPr lang="en-US" altLang="zh-CN" dirty="0" smtClean="0"/>
              <a:t>    Yahoo</a:t>
            </a:r>
            <a:r>
              <a:rPr lang="zh-CN" altLang="en-US" dirty="0" smtClean="0"/>
              <a:t>内部使用的版本，发布过两次，已有的版本都放到了</a:t>
            </a:r>
            <a:r>
              <a:rPr lang="en-US" altLang="zh-CN" dirty="0" smtClean="0"/>
              <a:t>Apache</a:t>
            </a:r>
            <a:r>
              <a:rPr lang="zh-CN" altLang="en-US" dirty="0" smtClean="0"/>
              <a:t>上，后续不在继续发布，而是集中在</a:t>
            </a:r>
            <a:r>
              <a:rPr lang="en-US" altLang="zh-CN" dirty="0" smtClean="0"/>
              <a:t>Apache</a:t>
            </a:r>
            <a:r>
              <a:rPr lang="zh-CN" altLang="en-US" dirty="0" smtClean="0"/>
              <a:t>的版本上。</a:t>
            </a:r>
            <a:endParaRPr lang="zh-CN" altLang="en-US" dirty="0"/>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Cloudera</a:t>
            </a:r>
            <a:endParaRPr lang="zh-CN" altLang="en-US" dirty="0"/>
          </a:p>
        </p:txBody>
      </p:sp>
      <p:sp>
        <p:nvSpPr>
          <p:cNvPr id="4" name="Rectangle 3"/>
          <p:cNvSpPr txBox="1">
            <a:spLocks noChangeArrowheads="1"/>
          </p:cNvSpPr>
          <p:nvPr/>
        </p:nvSpPr>
        <p:spPr>
          <a:xfrm>
            <a:off x="457200" y="1447800"/>
            <a:ext cx="8153400" cy="5053034"/>
          </a:xfrm>
          <a:prstGeom prst="rect">
            <a:avLst/>
          </a:prstGeom>
        </p:spPr>
        <p:txBody>
          <a:bodyPr vert="horz" lIns="91440" tIns="45720" rIns="91440" bIns="45720" rtlCol="0">
            <a:normAutofit/>
          </a:bodyPr>
          <a:lstStyle/>
          <a:p>
            <a:pPr marL="0" marR="0" lvl="0" indent="-342900" algn="l" defTabSz="914400" rtl="0" eaLnBrk="1" fontAlgn="auto" latinLnBrk="0" hangingPunct="1">
              <a:lnSpc>
                <a:spcPct val="80000"/>
              </a:lnSpc>
              <a:spcBef>
                <a:spcPct val="20000"/>
              </a:spcBef>
              <a:spcAft>
                <a:spcPts val="0"/>
              </a:spcAft>
              <a:buClrTx/>
              <a:buSzTx/>
              <a:buFont typeface="Arial" pitchFamily="34" charset="0"/>
              <a:buNone/>
              <a:tabLst/>
              <a:defRPr/>
            </a:pPr>
            <a:r>
              <a:rPr kumimoji="0" lang="en-US" altLang="zh-CN" sz="2800" b="0" i="0" u="none" strike="noStrike" kern="1200" cap="none" spc="0" normalizeH="0" baseline="0" noProof="0" dirty="0" err="1" smtClean="0">
                <a:ln>
                  <a:noFill/>
                </a:ln>
                <a:solidFill>
                  <a:schemeClr val="tx1"/>
                </a:solidFill>
                <a:effectLst/>
                <a:uLnTx/>
                <a:uFillTx/>
                <a:latin typeface="+mn-lt"/>
                <a:ea typeface="+mn-ea"/>
                <a:cs typeface="+mn-cs"/>
              </a:rPr>
              <a:t>Cloudera</a:t>
            </a:r>
            <a:r>
              <a:rPr kumimoji="0" lang="en-US" altLang="zh-CN" sz="2800" b="0" i="0" u="none" strike="noStrike" kern="1200" cap="none" spc="0" normalizeH="0" noProof="0" dirty="0" smtClean="0">
                <a:ln>
                  <a:noFill/>
                </a:ln>
                <a:solidFill>
                  <a:schemeClr val="tx1"/>
                </a:solidFill>
                <a:effectLst/>
                <a:uLnTx/>
                <a:uFillTx/>
                <a:latin typeface="+mn-lt"/>
                <a:ea typeface="+mn-ea"/>
                <a:cs typeface="+mn-cs"/>
              </a:rPr>
              <a:t> -&gt; </a:t>
            </a:r>
            <a:r>
              <a:rPr kumimoji="0" lang="en-US" altLang="zh-CN" sz="2800" b="0" i="0" u="none" strike="noStrike" kern="1200" cap="none" spc="0" normalizeH="0" noProof="0" dirty="0" err="1" smtClean="0">
                <a:ln>
                  <a:noFill/>
                </a:ln>
                <a:solidFill>
                  <a:schemeClr val="tx1"/>
                </a:solidFill>
                <a:effectLst/>
                <a:uLnTx/>
                <a:uFillTx/>
                <a:latin typeface="+mn-lt"/>
                <a:ea typeface="+mn-ea"/>
                <a:cs typeface="+mn-cs"/>
              </a:rPr>
              <a:t>Hadoop</a:t>
            </a:r>
            <a:r>
              <a:rPr kumimoji="0" lang="en-US" altLang="zh-CN" sz="2800" b="0" i="0" u="none" strike="noStrike" kern="1200" cap="none" spc="0" normalizeH="0" noProof="0" dirty="0" smtClean="0">
                <a:ln>
                  <a:noFill/>
                </a:ln>
                <a:solidFill>
                  <a:schemeClr val="tx1"/>
                </a:solidFill>
                <a:effectLst/>
                <a:uLnTx/>
                <a:uFillTx/>
                <a:latin typeface="+mn-lt"/>
                <a:ea typeface="+mn-ea"/>
                <a:cs typeface="+mn-cs"/>
              </a:rPr>
              <a:t>  </a:t>
            </a:r>
          </a:p>
          <a:p>
            <a:pPr marL="0" marR="0" lvl="0" indent="-342900" algn="l" defTabSz="914400" rtl="0" eaLnBrk="1" fontAlgn="auto" latinLnBrk="0" hangingPunct="1">
              <a:lnSpc>
                <a:spcPct val="80000"/>
              </a:lnSpc>
              <a:spcBef>
                <a:spcPct val="20000"/>
              </a:spcBef>
              <a:spcAft>
                <a:spcPts val="0"/>
              </a:spcAft>
              <a:buClrTx/>
              <a:buSzTx/>
              <a:buFont typeface="Arial" pitchFamily="34" charset="0"/>
              <a:buNone/>
              <a:tabLst/>
              <a:defRPr/>
            </a:pPr>
            <a:r>
              <a:rPr lang="en-US" altLang="zh-CN" sz="2800" baseline="0" dirty="0" err="1" smtClean="0"/>
              <a:t>Redhat</a:t>
            </a:r>
            <a:r>
              <a:rPr lang="en-US" altLang="zh-CN" sz="2800" dirty="0" smtClean="0"/>
              <a:t>     -&gt; Linux Kernel</a:t>
            </a:r>
            <a:endParaRPr kumimoji="0" lang="zh-CN" altLang="en-US" sz="28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Cloudera</a:t>
            </a:r>
            <a:endParaRPr lang="zh-CN" altLang="en-US" dirty="0"/>
          </a:p>
        </p:txBody>
      </p:sp>
      <p:pic>
        <p:nvPicPr>
          <p:cNvPr id="161794" name="Picture 2"/>
          <p:cNvPicPr>
            <a:picLocks noChangeAspect="1" noChangeArrowheads="1"/>
          </p:cNvPicPr>
          <p:nvPr/>
        </p:nvPicPr>
        <p:blipFill>
          <a:blip r:embed="rId2"/>
          <a:srcRect/>
          <a:stretch>
            <a:fillRect/>
          </a:stretch>
        </p:blipFill>
        <p:spPr bwMode="auto">
          <a:xfrm>
            <a:off x="857224" y="1714488"/>
            <a:ext cx="7648575" cy="44767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p:txBody>
          <a:bodyPr/>
          <a:lstStyle/>
          <a:p>
            <a:r>
              <a:rPr lang="en-US" altLang="zh-CN" dirty="0" smtClean="0"/>
              <a:t>Google</a:t>
            </a:r>
            <a:r>
              <a:rPr lang="zh-CN" altLang="en-US" dirty="0" smtClean="0"/>
              <a:t>的核心技术</a:t>
            </a:r>
          </a:p>
        </p:txBody>
      </p:sp>
      <p:sp>
        <p:nvSpPr>
          <p:cNvPr id="5123" name="内容占位符 2"/>
          <p:cNvSpPr>
            <a:spLocks noGrp="1"/>
          </p:cNvSpPr>
          <p:nvPr>
            <p:ph idx="1"/>
          </p:nvPr>
        </p:nvSpPr>
        <p:spPr>
          <a:xfrm>
            <a:off x="357188" y="1428750"/>
            <a:ext cx="8229600" cy="5072084"/>
          </a:xfrm>
        </p:spPr>
        <p:txBody>
          <a:bodyPr>
            <a:normAutofit/>
          </a:bodyPr>
          <a:lstStyle/>
          <a:p>
            <a:pPr>
              <a:buNone/>
            </a:pPr>
            <a:r>
              <a:rPr lang="en-US" dirty="0" err="1" smtClean="0"/>
              <a:t>MapReduce</a:t>
            </a:r>
            <a:r>
              <a:rPr lang="zh-CN" altLang="en-US" dirty="0" smtClean="0"/>
              <a:t>的运行机制：</a:t>
            </a:r>
            <a:endParaRPr lang="en-US" altLang="zh-CN" dirty="0" smtClean="0"/>
          </a:p>
        </p:txBody>
      </p:sp>
      <p:pic>
        <p:nvPicPr>
          <p:cNvPr id="2" name="Picture 2"/>
          <p:cNvPicPr>
            <a:picLocks noChangeAspect="1" noChangeArrowheads="1"/>
          </p:cNvPicPr>
          <p:nvPr/>
        </p:nvPicPr>
        <p:blipFill>
          <a:blip r:embed="rId3"/>
          <a:srcRect/>
          <a:stretch>
            <a:fillRect/>
          </a:stretch>
        </p:blipFill>
        <p:spPr bwMode="auto">
          <a:xfrm>
            <a:off x="500034" y="1390650"/>
            <a:ext cx="7781925" cy="54673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Cloudera</a:t>
            </a:r>
            <a:endParaRPr lang="zh-CN" altLang="en-US" dirty="0"/>
          </a:p>
        </p:txBody>
      </p:sp>
      <p:pic>
        <p:nvPicPr>
          <p:cNvPr id="160770" name="Picture 2"/>
          <p:cNvPicPr>
            <a:picLocks noChangeAspect="1" noChangeArrowheads="1"/>
          </p:cNvPicPr>
          <p:nvPr/>
        </p:nvPicPr>
        <p:blipFill>
          <a:blip r:embed="rId2"/>
          <a:srcRect/>
          <a:stretch>
            <a:fillRect/>
          </a:stretch>
        </p:blipFill>
        <p:spPr bwMode="auto">
          <a:xfrm>
            <a:off x="928662" y="1285860"/>
            <a:ext cx="7839075" cy="52292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Cloudera</a:t>
            </a:r>
            <a:endParaRPr lang="zh-CN" altLang="en-US" dirty="0"/>
          </a:p>
        </p:txBody>
      </p:sp>
      <p:sp>
        <p:nvSpPr>
          <p:cNvPr id="4" name="标题 1"/>
          <p:cNvSpPr txBox="1">
            <a:spLocks/>
          </p:cNvSpPr>
          <p:nvPr/>
        </p:nvSpPr>
        <p:spPr>
          <a:xfrm>
            <a:off x="571472" y="1714488"/>
            <a:ext cx="8229600" cy="3714776"/>
          </a:xfrm>
          <a:prstGeom prst="rect">
            <a:avLst/>
          </a:prstGeom>
        </p:spPr>
        <p:txBody>
          <a:bodyPr vert="horz" lIns="91440" tIns="45720" rIns="91440" bIns="45720" rtlCol="0" anchor="ctr">
            <a:normAutofit/>
          </a:bodyPr>
          <a:lstStyle/>
          <a:p>
            <a:r>
              <a:rPr lang="en-US" sz="2400" dirty="0" smtClean="0"/>
              <a:t>Apache </a:t>
            </a:r>
            <a:r>
              <a:rPr lang="en-US" sz="2400" dirty="0" err="1" smtClean="0"/>
              <a:t>Hadoop</a:t>
            </a:r>
            <a:r>
              <a:rPr lang="en-US" sz="2400" dirty="0" smtClean="0"/>
              <a:t> is a new way for enterprises to store and analyze data.</a:t>
            </a:r>
          </a:p>
          <a:p>
            <a:r>
              <a:rPr lang="en-US" sz="2400" dirty="0" smtClean="0"/>
              <a:t>Relational and data warehouse products excel at OLAP and OLTP workloads over structured data. </a:t>
            </a:r>
            <a:r>
              <a:rPr lang="en-US" sz="2400" dirty="0" err="1" smtClean="0"/>
              <a:t>Hadoop</a:t>
            </a:r>
            <a:r>
              <a:rPr lang="en-US" sz="2400" dirty="0" smtClean="0"/>
              <a:t>, however, was designed to solve a different problem: the fast, reliable analysis of both structured data </a:t>
            </a:r>
            <a:r>
              <a:rPr lang="en-US" sz="2400" i="1" dirty="0" smtClean="0"/>
              <a:t>and</a:t>
            </a:r>
            <a:r>
              <a:rPr lang="en-US" sz="2400" dirty="0" smtClean="0"/>
              <a:t> complex data. </a:t>
            </a:r>
          </a:p>
          <a:p>
            <a:r>
              <a:rPr lang="en-US" sz="2400" dirty="0" smtClean="0"/>
              <a:t>As a result, many enterprises deploy </a:t>
            </a:r>
            <a:r>
              <a:rPr lang="en-US" sz="2400" dirty="0" err="1" smtClean="0"/>
              <a:t>Hadoop</a:t>
            </a:r>
            <a:r>
              <a:rPr lang="en-US" sz="2400" dirty="0" smtClean="0"/>
              <a:t> alongside their legacy IT systems, which allows them to combine old data and new data sets in powerful new ways.</a:t>
            </a:r>
          </a:p>
          <a:p>
            <a:endParaRPr lang="en-US" sz="2400" dirty="0"/>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b="1" dirty="0" smtClean="0"/>
              <a:t>Why </a:t>
            </a:r>
            <a:r>
              <a:rPr lang="en-US" b="1" dirty="0" err="1" smtClean="0"/>
              <a:t>Hadoop</a:t>
            </a:r>
            <a:r>
              <a:rPr lang="en-US" b="1" dirty="0" smtClean="0"/>
              <a:t>?</a:t>
            </a:r>
            <a:endParaRPr lang="en-US" b="1" dirty="0"/>
          </a:p>
        </p:txBody>
      </p:sp>
      <p:pic>
        <p:nvPicPr>
          <p:cNvPr id="159746" name="Picture 2"/>
          <p:cNvPicPr>
            <a:picLocks noChangeAspect="1" noChangeArrowheads="1"/>
          </p:cNvPicPr>
          <p:nvPr/>
        </p:nvPicPr>
        <p:blipFill>
          <a:blip r:embed="rId2"/>
          <a:srcRect/>
          <a:stretch>
            <a:fillRect/>
          </a:stretch>
        </p:blipFill>
        <p:spPr bwMode="auto">
          <a:xfrm>
            <a:off x="785786" y="3214686"/>
            <a:ext cx="2171700" cy="1866900"/>
          </a:xfrm>
          <a:prstGeom prst="rect">
            <a:avLst/>
          </a:prstGeom>
          <a:noFill/>
          <a:ln w="9525">
            <a:noFill/>
            <a:miter lim="800000"/>
            <a:headEnd/>
            <a:tailEnd/>
          </a:ln>
          <a:effectLst/>
        </p:spPr>
      </p:pic>
      <p:pic>
        <p:nvPicPr>
          <p:cNvPr id="159747" name="Picture 3"/>
          <p:cNvPicPr>
            <a:picLocks noChangeAspect="1" noChangeArrowheads="1"/>
          </p:cNvPicPr>
          <p:nvPr/>
        </p:nvPicPr>
        <p:blipFill>
          <a:blip r:embed="rId3"/>
          <a:srcRect/>
          <a:stretch>
            <a:fillRect/>
          </a:stretch>
        </p:blipFill>
        <p:spPr bwMode="auto">
          <a:xfrm>
            <a:off x="3428992" y="3214686"/>
            <a:ext cx="2266950" cy="2924175"/>
          </a:xfrm>
          <a:prstGeom prst="rect">
            <a:avLst/>
          </a:prstGeom>
          <a:noFill/>
          <a:ln w="9525">
            <a:noFill/>
            <a:miter lim="800000"/>
            <a:headEnd/>
            <a:tailEnd/>
          </a:ln>
          <a:effectLst/>
        </p:spPr>
      </p:pic>
      <p:pic>
        <p:nvPicPr>
          <p:cNvPr id="159748" name="Picture 4"/>
          <p:cNvPicPr>
            <a:picLocks noChangeAspect="1" noChangeArrowheads="1"/>
          </p:cNvPicPr>
          <p:nvPr/>
        </p:nvPicPr>
        <p:blipFill>
          <a:blip r:embed="rId4"/>
          <a:srcRect/>
          <a:stretch>
            <a:fillRect/>
          </a:stretch>
        </p:blipFill>
        <p:spPr bwMode="auto">
          <a:xfrm>
            <a:off x="6286512" y="3286124"/>
            <a:ext cx="2057400" cy="2247900"/>
          </a:xfrm>
          <a:prstGeom prst="rect">
            <a:avLst/>
          </a:prstGeom>
          <a:noFill/>
          <a:ln w="9525">
            <a:noFill/>
            <a:miter lim="800000"/>
            <a:headEnd/>
            <a:tailEnd/>
          </a:ln>
          <a:effectLst/>
        </p:spPr>
      </p:pic>
      <p:sp>
        <p:nvSpPr>
          <p:cNvPr id="7" name="标题 1"/>
          <p:cNvSpPr txBox="1">
            <a:spLocks/>
          </p:cNvSpPr>
          <p:nvPr/>
        </p:nvSpPr>
        <p:spPr>
          <a:xfrm>
            <a:off x="571472" y="1714488"/>
            <a:ext cx="8229600" cy="1143000"/>
          </a:xfrm>
          <a:prstGeom prst="rect">
            <a:avLst/>
          </a:prstGeom>
        </p:spPr>
        <p:txBody>
          <a:bodyPr vert="horz" lIns="91440" tIns="45720" rIns="91440" bIns="45720" rtlCol="0" anchor="ctr">
            <a:normAutofit fontScale="40000" lnSpcReduction="20000"/>
          </a:bodyPr>
          <a:lstStyle/>
          <a:p>
            <a:r>
              <a:rPr lang="en-US" sz="4400" dirty="0" smtClean="0"/>
              <a:t>Apache </a:t>
            </a:r>
            <a:r>
              <a:rPr lang="en-US" sz="4400" dirty="0" err="1" smtClean="0"/>
              <a:t>Hadoop</a:t>
            </a:r>
            <a:r>
              <a:rPr lang="en-US" sz="4400" dirty="0" smtClean="0"/>
              <a:t> is an ideal platform for consolidating large-scale data from a variety of new and legacy sources. It complements existing data management solutions with new analyses and processing tools. It delivers immediate value to companies in a variety of vertical markets. Examples include:</a:t>
            </a:r>
            <a:endParaRPr lang="en-US" sz="4400" dirty="0"/>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b="1" dirty="0" smtClean="0"/>
              <a:t>Why </a:t>
            </a:r>
            <a:r>
              <a:rPr lang="en-US" b="1" dirty="0" err="1" smtClean="0"/>
              <a:t>Hadoop</a:t>
            </a:r>
            <a:r>
              <a:rPr lang="en-US" b="1" dirty="0" smtClean="0"/>
              <a:t>?</a:t>
            </a:r>
            <a:endParaRPr lang="zh-CN" altLang="en-US" dirty="0"/>
          </a:p>
        </p:txBody>
      </p:sp>
      <p:pic>
        <p:nvPicPr>
          <p:cNvPr id="160770" name="Picture 2"/>
          <p:cNvPicPr>
            <a:picLocks noChangeAspect="1" noChangeArrowheads="1"/>
          </p:cNvPicPr>
          <p:nvPr/>
        </p:nvPicPr>
        <p:blipFill>
          <a:blip r:embed="rId2"/>
          <a:srcRect/>
          <a:stretch>
            <a:fillRect/>
          </a:stretch>
        </p:blipFill>
        <p:spPr bwMode="auto">
          <a:xfrm>
            <a:off x="642910" y="1714488"/>
            <a:ext cx="2476500" cy="1895475"/>
          </a:xfrm>
          <a:prstGeom prst="rect">
            <a:avLst/>
          </a:prstGeom>
          <a:noFill/>
          <a:ln w="9525">
            <a:noFill/>
            <a:miter lim="800000"/>
            <a:headEnd/>
            <a:tailEnd/>
          </a:ln>
          <a:effectLst/>
        </p:spPr>
      </p:pic>
      <p:pic>
        <p:nvPicPr>
          <p:cNvPr id="160771" name="Picture 3"/>
          <p:cNvPicPr>
            <a:picLocks noChangeAspect="1" noChangeArrowheads="1"/>
          </p:cNvPicPr>
          <p:nvPr/>
        </p:nvPicPr>
        <p:blipFill>
          <a:blip r:embed="rId3"/>
          <a:srcRect/>
          <a:stretch>
            <a:fillRect/>
          </a:stretch>
        </p:blipFill>
        <p:spPr bwMode="auto">
          <a:xfrm>
            <a:off x="3428992" y="1785926"/>
            <a:ext cx="2352675" cy="2324100"/>
          </a:xfrm>
          <a:prstGeom prst="rect">
            <a:avLst/>
          </a:prstGeom>
          <a:noFill/>
          <a:ln w="9525">
            <a:noFill/>
            <a:miter lim="800000"/>
            <a:headEnd/>
            <a:tailEnd/>
          </a:ln>
          <a:effectLst/>
        </p:spPr>
      </p:pic>
      <p:pic>
        <p:nvPicPr>
          <p:cNvPr id="10" name="Picture 6"/>
          <p:cNvPicPr>
            <a:picLocks noChangeAspect="1" noChangeArrowheads="1"/>
          </p:cNvPicPr>
          <p:nvPr/>
        </p:nvPicPr>
        <p:blipFill>
          <a:blip r:embed="rId4"/>
          <a:srcRect/>
          <a:stretch>
            <a:fillRect/>
          </a:stretch>
        </p:blipFill>
        <p:spPr bwMode="auto">
          <a:xfrm>
            <a:off x="6286512" y="1785926"/>
            <a:ext cx="2152650" cy="1466850"/>
          </a:xfrm>
          <a:prstGeom prst="rect">
            <a:avLst/>
          </a:prstGeom>
          <a:noFill/>
          <a:ln w="9525">
            <a:noFill/>
            <a:miter lim="800000"/>
            <a:headEnd/>
            <a:tailEnd/>
          </a:ln>
          <a:effectLst/>
        </p:spPr>
      </p:pic>
      <p:pic>
        <p:nvPicPr>
          <p:cNvPr id="6" name="Picture 5"/>
          <p:cNvPicPr>
            <a:picLocks noChangeAspect="1" noChangeArrowheads="1"/>
          </p:cNvPicPr>
          <p:nvPr/>
        </p:nvPicPr>
        <p:blipFill>
          <a:blip r:embed="rId5"/>
          <a:srcRect/>
          <a:stretch>
            <a:fillRect/>
          </a:stretch>
        </p:blipFill>
        <p:spPr bwMode="auto">
          <a:xfrm>
            <a:off x="785786" y="4071942"/>
            <a:ext cx="2085975" cy="20478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生态系统</a:t>
            </a:r>
            <a:endParaRPr lang="zh-CN" altLang="en-US" dirty="0"/>
          </a:p>
        </p:txBody>
      </p:sp>
      <p:pic>
        <p:nvPicPr>
          <p:cNvPr id="153602" name="Picture 2"/>
          <p:cNvPicPr>
            <a:picLocks noChangeAspect="1" noChangeArrowheads="1"/>
          </p:cNvPicPr>
          <p:nvPr/>
        </p:nvPicPr>
        <p:blipFill>
          <a:blip r:embed="rId2"/>
          <a:srcRect/>
          <a:stretch>
            <a:fillRect/>
          </a:stretch>
        </p:blipFill>
        <p:spPr bwMode="auto">
          <a:xfrm>
            <a:off x="857224" y="1357298"/>
            <a:ext cx="7486650" cy="49625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生态系统</a:t>
            </a:r>
            <a:endParaRPr lang="zh-CN" altLang="en-US" dirty="0"/>
          </a:p>
        </p:txBody>
      </p:sp>
      <p:pic>
        <p:nvPicPr>
          <p:cNvPr id="154626" name="Picture 2"/>
          <p:cNvPicPr>
            <a:picLocks noChangeAspect="1" noChangeArrowheads="1"/>
          </p:cNvPicPr>
          <p:nvPr/>
        </p:nvPicPr>
        <p:blipFill>
          <a:blip r:embed="rId2"/>
          <a:srcRect/>
          <a:stretch>
            <a:fillRect/>
          </a:stretch>
        </p:blipFill>
        <p:spPr bwMode="auto">
          <a:xfrm>
            <a:off x="928662" y="1357298"/>
            <a:ext cx="7381875" cy="51720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err="1" smtClean="0"/>
              <a:t>Cloudera’s</a:t>
            </a:r>
            <a:r>
              <a:rPr lang="en-US" dirty="0" smtClean="0"/>
              <a:t> Distribution for Apache </a:t>
            </a:r>
            <a:r>
              <a:rPr lang="en-US" dirty="0" err="1" smtClean="0"/>
              <a:t>Hadoop</a:t>
            </a:r>
            <a:r>
              <a:rPr lang="en-US" dirty="0" smtClean="0"/>
              <a:t> (CDH)</a:t>
            </a:r>
            <a:endParaRPr lang="zh-CN" altLang="en-US" dirty="0"/>
          </a:p>
        </p:txBody>
      </p:sp>
      <p:pic>
        <p:nvPicPr>
          <p:cNvPr id="157698" name="Picture 2"/>
          <p:cNvPicPr>
            <a:picLocks noChangeAspect="1" noChangeArrowheads="1"/>
          </p:cNvPicPr>
          <p:nvPr/>
        </p:nvPicPr>
        <p:blipFill>
          <a:blip r:embed="rId2"/>
          <a:srcRect/>
          <a:stretch>
            <a:fillRect/>
          </a:stretch>
        </p:blipFill>
        <p:spPr bwMode="auto">
          <a:xfrm>
            <a:off x="1214414" y="1928802"/>
            <a:ext cx="6934200" cy="37052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0"/>
            <a:ext cx="8229600" cy="1143000"/>
          </a:xfrm>
        </p:spPr>
        <p:txBody>
          <a:bodyPr>
            <a:normAutofit/>
          </a:bodyPr>
          <a:lstStyle/>
          <a:p>
            <a:r>
              <a:rPr lang="en-US" dirty="0" smtClean="0"/>
              <a:t>CDH-Flume</a:t>
            </a:r>
            <a:endParaRPr lang="zh-CN" altLang="en-US" dirty="0"/>
          </a:p>
        </p:txBody>
      </p:sp>
      <p:pic>
        <p:nvPicPr>
          <p:cNvPr id="161795" name="Picture 3"/>
          <p:cNvPicPr>
            <a:picLocks noChangeAspect="1" noChangeArrowheads="1"/>
          </p:cNvPicPr>
          <p:nvPr/>
        </p:nvPicPr>
        <p:blipFill>
          <a:blip r:embed="rId2"/>
          <a:srcRect/>
          <a:stretch>
            <a:fillRect/>
          </a:stretch>
        </p:blipFill>
        <p:spPr bwMode="auto">
          <a:xfrm>
            <a:off x="1357290" y="2143116"/>
            <a:ext cx="4286250" cy="4438650"/>
          </a:xfrm>
          <a:prstGeom prst="rect">
            <a:avLst/>
          </a:prstGeom>
          <a:noFill/>
          <a:ln w="9525">
            <a:noFill/>
            <a:miter lim="800000"/>
            <a:headEnd/>
            <a:tailEnd/>
          </a:ln>
          <a:effectLst/>
        </p:spPr>
      </p:pic>
      <p:sp>
        <p:nvSpPr>
          <p:cNvPr id="6" name="标题 1"/>
          <p:cNvSpPr txBox="1">
            <a:spLocks/>
          </p:cNvSpPr>
          <p:nvPr/>
        </p:nvSpPr>
        <p:spPr>
          <a:xfrm>
            <a:off x="214282" y="1000108"/>
            <a:ext cx="8643998" cy="1143000"/>
          </a:xfrm>
          <a:prstGeom prst="rect">
            <a:avLst/>
          </a:prstGeom>
        </p:spPr>
        <p:txBody>
          <a:bodyPr vert="horz" lIns="91440" tIns="45720" rIns="91440" bIns="45720" rtlCol="0" anchor="ctr">
            <a:normAutofit fontScale="62500" lnSpcReduction="20000"/>
          </a:bodyPr>
          <a:lstStyle/>
          <a:p>
            <a:pPr>
              <a:spcBef>
                <a:spcPct val="0"/>
              </a:spcBef>
            </a:pPr>
            <a:r>
              <a:rPr lang="en-US" altLang="zh-CN" sz="4400" dirty="0" smtClean="0"/>
              <a:t>Flume</a:t>
            </a:r>
            <a:r>
              <a:rPr lang="zh-CN" altLang="en-US" sz="4400" dirty="0" smtClean="0"/>
              <a:t>是一个分布式、可靠、和高可用的海量日志采集、聚合和传输的系统。</a:t>
            </a:r>
            <a:r>
              <a:rPr lang="en-US" altLang="zh-CN" sz="4400" dirty="0" smtClean="0"/>
              <a:t>(</a:t>
            </a:r>
            <a:r>
              <a:rPr lang="zh-CN" altLang="en-US" sz="4400" dirty="0" smtClean="0"/>
              <a:t>类似的有</a:t>
            </a:r>
            <a:r>
              <a:rPr lang="en-US" sz="3600" dirty="0" err="1" smtClean="0"/>
              <a:t>facebook</a:t>
            </a:r>
            <a:r>
              <a:rPr lang="en-US" sz="3600" dirty="0" smtClean="0"/>
              <a:t> </a:t>
            </a:r>
            <a:r>
              <a:rPr lang="en-US" altLang="zh-CN" sz="3600" dirty="0" smtClean="0"/>
              <a:t>Scribe</a:t>
            </a:r>
            <a:r>
              <a:rPr lang="en-US" altLang="zh-CN" sz="4400" dirty="0" smtClean="0"/>
              <a:t>)</a:t>
            </a:r>
            <a:endParaRPr kumimoji="0" lang="zh-CN" alt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smtClean="0"/>
              <a:t>CDH</a:t>
            </a:r>
            <a:r>
              <a:rPr lang="en-US" altLang="zh-CN" dirty="0" smtClean="0"/>
              <a:t>-</a:t>
            </a:r>
            <a:r>
              <a:rPr lang="en-US" altLang="zh-CN" dirty="0" err="1" smtClean="0"/>
              <a:t>Sqoop</a:t>
            </a:r>
            <a:endParaRPr lang="zh-CN" altLang="en-US" dirty="0"/>
          </a:p>
        </p:txBody>
      </p:sp>
      <p:sp>
        <p:nvSpPr>
          <p:cNvPr id="5" name="标题 1"/>
          <p:cNvSpPr txBox="1">
            <a:spLocks/>
          </p:cNvSpPr>
          <p:nvPr/>
        </p:nvSpPr>
        <p:spPr>
          <a:xfrm>
            <a:off x="642910" y="2000240"/>
            <a:ext cx="8229600" cy="3429024"/>
          </a:xfrm>
          <a:prstGeom prst="rect">
            <a:avLst/>
          </a:prstGeom>
        </p:spPr>
        <p:txBody>
          <a:bodyPr vert="horz" lIns="91440" tIns="45720" rIns="91440" bIns="45720" rtlCol="0" anchor="ctr">
            <a:normAutofit fontScale="90000" lnSpcReduction="20000"/>
          </a:bodyPr>
          <a:lstStyle/>
          <a:p>
            <a:r>
              <a:rPr lang="en-US" sz="4400" dirty="0" err="1" smtClean="0"/>
              <a:t>Sqoop</a:t>
            </a:r>
            <a:r>
              <a:rPr lang="en-US" sz="4400" dirty="0" smtClean="0"/>
              <a:t> is a tool designed to transfer data between </a:t>
            </a:r>
            <a:r>
              <a:rPr lang="en-US" sz="4400" dirty="0" err="1" smtClean="0"/>
              <a:t>Hadoop</a:t>
            </a:r>
            <a:r>
              <a:rPr lang="en-US" sz="4400" dirty="0" smtClean="0"/>
              <a:t> and relational databases. </a:t>
            </a:r>
          </a:p>
          <a:p>
            <a:r>
              <a:rPr lang="en-US" sz="2900" dirty="0" smtClean="0"/>
              <a:t>You can use </a:t>
            </a:r>
            <a:r>
              <a:rPr lang="en-US" sz="2900" dirty="0" err="1" smtClean="0"/>
              <a:t>Sqoop</a:t>
            </a:r>
            <a:r>
              <a:rPr lang="en-US" sz="2900" dirty="0" smtClean="0"/>
              <a:t> to import data from a relational database management system (RDBMS) such as </a:t>
            </a:r>
            <a:r>
              <a:rPr lang="en-US" sz="2900" dirty="0" err="1" smtClean="0"/>
              <a:t>MySQL</a:t>
            </a:r>
            <a:r>
              <a:rPr lang="en-US" sz="2900" dirty="0" smtClean="0"/>
              <a:t> or Oracle into the </a:t>
            </a:r>
            <a:r>
              <a:rPr lang="en-US" sz="2900" dirty="0" err="1" smtClean="0"/>
              <a:t>Hadoop</a:t>
            </a:r>
            <a:r>
              <a:rPr lang="en-US" sz="2900" dirty="0" smtClean="0"/>
              <a:t> Distributed File System (HDFS), transform the data in </a:t>
            </a:r>
            <a:r>
              <a:rPr lang="en-US" sz="2900" dirty="0" err="1" smtClean="0"/>
              <a:t>Hadoop</a:t>
            </a:r>
            <a:r>
              <a:rPr lang="en-US" sz="2900" dirty="0" smtClean="0"/>
              <a:t> </a:t>
            </a:r>
            <a:r>
              <a:rPr lang="en-US" sz="2900" dirty="0" err="1" smtClean="0"/>
              <a:t>MapReduce</a:t>
            </a:r>
            <a:r>
              <a:rPr lang="en-US" sz="2900" dirty="0" smtClean="0"/>
              <a:t>, and then export the data back into an RDBMS.</a:t>
            </a:r>
            <a:endParaRPr lang="en-US" sz="2900" dirty="0"/>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smtClean="0"/>
              <a:t>CDH</a:t>
            </a:r>
            <a:r>
              <a:rPr lang="en-US" altLang="zh-CN" dirty="0" smtClean="0"/>
              <a:t>-</a:t>
            </a:r>
            <a:r>
              <a:rPr lang="en-US" altLang="zh-CN" dirty="0" err="1" smtClean="0"/>
              <a:t>Sqoop</a:t>
            </a:r>
            <a:endParaRPr lang="zh-CN" altLang="en-US" dirty="0"/>
          </a:p>
        </p:txBody>
      </p:sp>
      <p:pic>
        <p:nvPicPr>
          <p:cNvPr id="162818" name="Picture 2"/>
          <p:cNvPicPr>
            <a:picLocks noChangeAspect="1" noChangeArrowheads="1"/>
          </p:cNvPicPr>
          <p:nvPr/>
        </p:nvPicPr>
        <p:blipFill>
          <a:blip r:embed="rId2"/>
          <a:srcRect/>
          <a:stretch>
            <a:fillRect/>
          </a:stretch>
        </p:blipFill>
        <p:spPr bwMode="auto">
          <a:xfrm>
            <a:off x="1142976" y="1285860"/>
            <a:ext cx="7305675" cy="5181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p:txBody>
          <a:bodyPr/>
          <a:lstStyle/>
          <a:p>
            <a:r>
              <a:rPr lang="en-US" altLang="zh-CN" dirty="0" smtClean="0"/>
              <a:t>Google</a:t>
            </a:r>
            <a:r>
              <a:rPr lang="zh-CN" altLang="en-US" dirty="0" smtClean="0"/>
              <a:t>的核心技术</a:t>
            </a:r>
          </a:p>
        </p:txBody>
      </p:sp>
      <p:sp>
        <p:nvSpPr>
          <p:cNvPr id="5123" name="内容占位符 2"/>
          <p:cNvSpPr>
            <a:spLocks noGrp="1"/>
          </p:cNvSpPr>
          <p:nvPr>
            <p:ph idx="1"/>
          </p:nvPr>
        </p:nvSpPr>
        <p:spPr>
          <a:xfrm>
            <a:off x="357188" y="1428750"/>
            <a:ext cx="8229600" cy="5072084"/>
          </a:xfrm>
        </p:spPr>
        <p:txBody>
          <a:bodyPr>
            <a:normAutofit/>
          </a:bodyPr>
          <a:lstStyle/>
          <a:p>
            <a:r>
              <a:rPr lang="zh-CN" altLang="en-US" dirty="0" smtClean="0"/>
              <a:t>根据上图来举一个</a:t>
            </a:r>
            <a:r>
              <a:rPr lang="en-US" altLang="zh-CN" dirty="0" err="1" smtClean="0"/>
              <a:t>MapReduce</a:t>
            </a:r>
            <a:r>
              <a:rPr lang="zh-CN" altLang="en-US" dirty="0" smtClean="0"/>
              <a:t>的例子：比如，通过搜索</a:t>
            </a:r>
            <a:r>
              <a:rPr lang="en-US" altLang="zh-CN" dirty="0" smtClean="0"/>
              <a:t>Spider</a:t>
            </a:r>
            <a:r>
              <a:rPr lang="zh-CN" altLang="en-US" dirty="0" smtClean="0"/>
              <a:t>将海量的</a:t>
            </a:r>
            <a:r>
              <a:rPr lang="en-US" altLang="zh-CN" dirty="0" smtClean="0"/>
              <a:t>Web</a:t>
            </a:r>
            <a:r>
              <a:rPr lang="zh-CN" altLang="en-US" dirty="0" smtClean="0"/>
              <a:t>页面抓取到本地 的</a:t>
            </a:r>
            <a:r>
              <a:rPr lang="en-US" altLang="zh-CN" dirty="0" smtClean="0"/>
              <a:t>GFS</a:t>
            </a:r>
            <a:r>
              <a:rPr lang="zh-CN" altLang="en-US" dirty="0" smtClean="0"/>
              <a:t>集群中，然后</a:t>
            </a:r>
            <a:r>
              <a:rPr lang="en-US" altLang="zh-CN" dirty="0" smtClean="0"/>
              <a:t>Index</a:t>
            </a:r>
            <a:r>
              <a:rPr lang="zh-CN" altLang="en-US" dirty="0" smtClean="0"/>
              <a:t>系统将会对这个</a:t>
            </a:r>
            <a:r>
              <a:rPr lang="en-US" altLang="zh-CN" dirty="0" smtClean="0"/>
              <a:t>GFS</a:t>
            </a:r>
            <a:r>
              <a:rPr lang="zh-CN" altLang="en-US" dirty="0" smtClean="0"/>
              <a:t>集群中多个数据</a:t>
            </a:r>
            <a:r>
              <a:rPr lang="en-US" altLang="zh-CN" dirty="0" smtClean="0"/>
              <a:t>Chunk</a:t>
            </a:r>
            <a:r>
              <a:rPr lang="zh-CN" altLang="en-US" dirty="0" smtClean="0"/>
              <a:t>进行平行的</a:t>
            </a:r>
            <a:r>
              <a:rPr lang="en-US" altLang="zh-CN" dirty="0" smtClean="0"/>
              <a:t>Map</a:t>
            </a:r>
            <a:r>
              <a:rPr lang="zh-CN" altLang="en-US" dirty="0" smtClean="0"/>
              <a:t>处理，生成多个</a:t>
            </a:r>
            <a:r>
              <a:rPr lang="en-US" altLang="zh-CN" dirty="0" smtClean="0"/>
              <a:t>Key</a:t>
            </a:r>
            <a:r>
              <a:rPr lang="zh-CN" altLang="en-US" dirty="0" smtClean="0"/>
              <a:t>为</a:t>
            </a:r>
            <a:r>
              <a:rPr lang="en-US" altLang="zh-CN" dirty="0" smtClean="0"/>
              <a:t>URL</a:t>
            </a:r>
            <a:r>
              <a:rPr lang="zh-CN" altLang="en-US" dirty="0" smtClean="0"/>
              <a:t>，</a:t>
            </a:r>
            <a:r>
              <a:rPr lang="en-US" altLang="zh-CN" dirty="0" smtClean="0"/>
              <a:t>value</a:t>
            </a:r>
            <a:r>
              <a:rPr lang="zh-CN" altLang="en-US" dirty="0" smtClean="0"/>
              <a:t>为</a:t>
            </a:r>
            <a:r>
              <a:rPr lang="en-US" altLang="zh-CN" dirty="0" smtClean="0"/>
              <a:t>html</a:t>
            </a:r>
            <a:r>
              <a:rPr lang="zh-CN" altLang="en-US" dirty="0" smtClean="0"/>
              <a:t>页面的键值对（</a:t>
            </a:r>
            <a:r>
              <a:rPr lang="en-US" altLang="zh-CN" dirty="0" smtClean="0"/>
              <a:t>Key-Value Map</a:t>
            </a:r>
            <a:r>
              <a:rPr lang="zh-CN" altLang="en-US" dirty="0" smtClean="0"/>
              <a:t>），接着系统会对这些刚生成的键值对进行</a:t>
            </a:r>
            <a:r>
              <a:rPr lang="en-US" altLang="zh-CN" dirty="0" smtClean="0"/>
              <a:t>Shuffle</a:t>
            </a:r>
            <a:r>
              <a:rPr lang="zh-CN" altLang="en-US" dirty="0" smtClean="0"/>
              <a:t>（清理），之后系统会通过</a:t>
            </a:r>
            <a:r>
              <a:rPr lang="en-US" altLang="zh-CN" dirty="0" smtClean="0"/>
              <a:t>Reduce</a:t>
            </a:r>
            <a:r>
              <a:rPr lang="zh-CN" altLang="en-US" dirty="0" smtClean="0"/>
              <a:t>操作来根据相同的</a:t>
            </a:r>
            <a:r>
              <a:rPr lang="en-US" altLang="zh-CN" dirty="0" smtClean="0"/>
              <a:t>key</a:t>
            </a:r>
            <a:r>
              <a:rPr lang="zh-CN" altLang="en-US" dirty="0" smtClean="0"/>
              <a:t>值（也就是</a:t>
            </a:r>
            <a:r>
              <a:rPr lang="en-US" altLang="zh-CN" dirty="0" smtClean="0"/>
              <a:t>URL</a:t>
            </a:r>
            <a:r>
              <a:rPr lang="zh-CN" altLang="en-US" dirty="0" smtClean="0"/>
              <a:t>）合并这些键值对。</a:t>
            </a: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Cloudera</a:t>
            </a:r>
            <a:endParaRPr lang="zh-CN" altLang="en-US" dirty="0"/>
          </a:p>
        </p:txBody>
      </p:sp>
      <p:pic>
        <p:nvPicPr>
          <p:cNvPr id="158722" name="Picture 2"/>
          <p:cNvPicPr>
            <a:picLocks noChangeAspect="1" noChangeArrowheads="1"/>
          </p:cNvPicPr>
          <p:nvPr/>
        </p:nvPicPr>
        <p:blipFill>
          <a:blip r:embed="rId2"/>
          <a:srcRect/>
          <a:stretch>
            <a:fillRect/>
          </a:stretch>
        </p:blipFill>
        <p:spPr bwMode="auto">
          <a:xfrm>
            <a:off x="1071538" y="1428736"/>
            <a:ext cx="7372350" cy="50863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Cloudera</a:t>
            </a:r>
            <a:endParaRPr lang="zh-CN" altLang="en-US" dirty="0"/>
          </a:p>
        </p:txBody>
      </p:sp>
      <p:pic>
        <p:nvPicPr>
          <p:cNvPr id="159746" name="Picture 2"/>
          <p:cNvPicPr>
            <a:picLocks noChangeAspect="1" noChangeArrowheads="1"/>
          </p:cNvPicPr>
          <p:nvPr/>
        </p:nvPicPr>
        <p:blipFill>
          <a:blip r:embed="rId2"/>
          <a:srcRect/>
          <a:stretch>
            <a:fillRect/>
          </a:stretch>
        </p:blipFill>
        <p:spPr bwMode="auto">
          <a:xfrm>
            <a:off x="1071538" y="1357298"/>
            <a:ext cx="7505700" cy="51530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3"/>
          <p:cNvSpPr>
            <a:spLocks noGrp="1"/>
          </p:cNvSpPr>
          <p:nvPr>
            <p:ph type="ctrTitle"/>
          </p:nvPr>
        </p:nvSpPr>
        <p:spPr/>
        <p:txBody>
          <a:bodyPr/>
          <a:lstStyle/>
          <a:p>
            <a:r>
              <a:rPr lang="en-US" altLang="zh-CN" dirty="0" smtClean="0"/>
              <a:t>Usage in </a:t>
            </a:r>
            <a:r>
              <a:rPr lang="en-US" altLang="zh-CN" dirty="0" err="1" smtClean="0"/>
              <a:t>Facebook</a:t>
            </a:r>
            <a:endParaRPr lang="en-US" altLang="zh-CN" dirty="0" smtClean="0"/>
          </a:p>
        </p:txBody>
      </p:sp>
      <p:sp>
        <p:nvSpPr>
          <p:cNvPr id="31747" name="Subtitle 4"/>
          <p:cNvSpPr>
            <a:spLocks noGrp="1"/>
          </p:cNvSpPr>
          <p:nvPr>
            <p:ph type="subTitle" idx="1"/>
          </p:nvPr>
        </p:nvSpPr>
        <p:spPr/>
        <p:txBody>
          <a:bodyPr/>
          <a:lstStyle/>
          <a:p>
            <a:endParaRPr lang="zh-CN" altLang="zh-CN" smtClean="0"/>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normAutofit fontScale="90000"/>
          </a:bodyPr>
          <a:lstStyle/>
          <a:p>
            <a:pPr eaLnBrk="1" hangingPunct="1"/>
            <a:r>
              <a:rPr lang="en-US" altLang="zh-CN" smtClean="0"/>
              <a:t>Data Flow Architecture at Facebook</a:t>
            </a:r>
          </a:p>
        </p:txBody>
      </p:sp>
      <p:pic>
        <p:nvPicPr>
          <p:cNvPr id="32771" name="Picture 4"/>
          <p:cNvPicPr>
            <a:picLocks noChangeAspect="1" noChangeArrowheads="1"/>
          </p:cNvPicPr>
          <p:nvPr/>
        </p:nvPicPr>
        <p:blipFill>
          <a:blip r:embed="rId3"/>
          <a:srcRect/>
          <a:stretch>
            <a:fillRect/>
          </a:stretch>
        </p:blipFill>
        <p:spPr bwMode="auto">
          <a:xfrm>
            <a:off x="838200" y="1295400"/>
            <a:ext cx="609600" cy="522288"/>
          </a:xfrm>
          <a:prstGeom prst="rect">
            <a:avLst/>
          </a:prstGeom>
          <a:noFill/>
          <a:ln w="9525">
            <a:noFill/>
            <a:miter lim="800000"/>
            <a:headEnd/>
            <a:tailEnd/>
          </a:ln>
        </p:spPr>
      </p:pic>
      <p:pic>
        <p:nvPicPr>
          <p:cNvPr id="32772" name="Picture 4"/>
          <p:cNvPicPr>
            <a:picLocks noChangeAspect="1" noChangeArrowheads="1"/>
          </p:cNvPicPr>
          <p:nvPr/>
        </p:nvPicPr>
        <p:blipFill>
          <a:blip r:embed="rId3"/>
          <a:srcRect/>
          <a:stretch>
            <a:fillRect/>
          </a:stretch>
        </p:blipFill>
        <p:spPr bwMode="auto">
          <a:xfrm>
            <a:off x="838200" y="1752600"/>
            <a:ext cx="609600" cy="522288"/>
          </a:xfrm>
          <a:prstGeom prst="rect">
            <a:avLst/>
          </a:prstGeom>
          <a:noFill/>
          <a:ln w="9525">
            <a:noFill/>
            <a:miter lim="800000"/>
            <a:headEnd/>
            <a:tailEnd/>
          </a:ln>
        </p:spPr>
      </p:pic>
      <p:pic>
        <p:nvPicPr>
          <p:cNvPr id="32773" name="Picture 4"/>
          <p:cNvPicPr>
            <a:picLocks noChangeAspect="1" noChangeArrowheads="1"/>
          </p:cNvPicPr>
          <p:nvPr/>
        </p:nvPicPr>
        <p:blipFill>
          <a:blip r:embed="rId3"/>
          <a:srcRect/>
          <a:stretch>
            <a:fillRect/>
          </a:stretch>
        </p:blipFill>
        <p:spPr bwMode="auto">
          <a:xfrm>
            <a:off x="1447800" y="1600200"/>
            <a:ext cx="609600" cy="522288"/>
          </a:xfrm>
          <a:prstGeom prst="rect">
            <a:avLst/>
          </a:prstGeom>
          <a:noFill/>
          <a:ln w="9525">
            <a:noFill/>
            <a:miter lim="800000"/>
            <a:headEnd/>
            <a:tailEnd/>
          </a:ln>
        </p:spPr>
      </p:pic>
      <p:pic>
        <p:nvPicPr>
          <p:cNvPr id="32774" name="Picture 5"/>
          <p:cNvPicPr>
            <a:picLocks noChangeAspect="1" noChangeArrowheads="1"/>
          </p:cNvPicPr>
          <p:nvPr/>
        </p:nvPicPr>
        <p:blipFill>
          <a:blip r:embed="rId4"/>
          <a:srcRect/>
          <a:stretch>
            <a:fillRect/>
          </a:stretch>
        </p:blipFill>
        <p:spPr bwMode="auto">
          <a:xfrm>
            <a:off x="7086600" y="4876800"/>
            <a:ext cx="677863" cy="579438"/>
          </a:xfrm>
          <a:prstGeom prst="rect">
            <a:avLst/>
          </a:prstGeom>
          <a:noFill/>
          <a:ln w="9525">
            <a:noFill/>
            <a:miter lim="800000"/>
            <a:headEnd/>
            <a:tailEnd/>
          </a:ln>
        </p:spPr>
      </p:pic>
      <p:pic>
        <p:nvPicPr>
          <p:cNvPr id="32775" name="Picture 5"/>
          <p:cNvPicPr>
            <a:picLocks noChangeAspect="1" noChangeArrowheads="1"/>
          </p:cNvPicPr>
          <p:nvPr/>
        </p:nvPicPr>
        <p:blipFill>
          <a:blip r:embed="rId4"/>
          <a:srcRect/>
          <a:stretch>
            <a:fillRect/>
          </a:stretch>
        </p:blipFill>
        <p:spPr bwMode="auto">
          <a:xfrm>
            <a:off x="7162800" y="5410200"/>
            <a:ext cx="677863" cy="579438"/>
          </a:xfrm>
          <a:prstGeom prst="rect">
            <a:avLst/>
          </a:prstGeom>
          <a:noFill/>
          <a:ln w="9525">
            <a:noFill/>
            <a:miter lim="800000"/>
            <a:headEnd/>
            <a:tailEnd/>
          </a:ln>
        </p:spPr>
      </p:pic>
      <p:pic>
        <p:nvPicPr>
          <p:cNvPr id="32776" name="Picture 5"/>
          <p:cNvPicPr>
            <a:picLocks noChangeAspect="1" noChangeArrowheads="1"/>
          </p:cNvPicPr>
          <p:nvPr/>
        </p:nvPicPr>
        <p:blipFill>
          <a:blip r:embed="rId4"/>
          <a:srcRect/>
          <a:stretch>
            <a:fillRect/>
          </a:stretch>
        </p:blipFill>
        <p:spPr bwMode="auto">
          <a:xfrm>
            <a:off x="6400800" y="5257800"/>
            <a:ext cx="677863" cy="579438"/>
          </a:xfrm>
          <a:prstGeom prst="rect">
            <a:avLst/>
          </a:prstGeom>
          <a:noFill/>
          <a:ln w="9525">
            <a:noFill/>
            <a:miter lim="800000"/>
            <a:headEnd/>
            <a:tailEnd/>
          </a:ln>
        </p:spPr>
      </p:pic>
      <p:pic>
        <p:nvPicPr>
          <p:cNvPr id="32777" name="Picture 7"/>
          <p:cNvPicPr>
            <a:picLocks noChangeAspect="1" noChangeArrowheads="1"/>
          </p:cNvPicPr>
          <p:nvPr/>
        </p:nvPicPr>
        <p:blipFill>
          <a:blip r:embed="rId5"/>
          <a:srcRect/>
          <a:stretch>
            <a:fillRect/>
          </a:stretch>
        </p:blipFill>
        <p:spPr bwMode="auto">
          <a:xfrm>
            <a:off x="2133600" y="5567363"/>
            <a:ext cx="1219200" cy="757237"/>
          </a:xfrm>
          <a:prstGeom prst="rect">
            <a:avLst/>
          </a:prstGeom>
          <a:noFill/>
          <a:ln w="9525">
            <a:noFill/>
            <a:miter lim="800000"/>
            <a:headEnd/>
            <a:tailEnd/>
          </a:ln>
        </p:spPr>
      </p:pic>
      <p:pic>
        <p:nvPicPr>
          <p:cNvPr id="32778" name="Picture 9"/>
          <p:cNvPicPr>
            <a:picLocks noChangeAspect="1" noChangeArrowheads="1"/>
          </p:cNvPicPr>
          <p:nvPr/>
        </p:nvPicPr>
        <p:blipFill>
          <a:blip r:embed="rId6"/>
          <a:srcRect/>
          <a:stretch>
            <a:fillRect/>
          </a:stretch>
        </p:blipFill>
        <p:spPr bwMode="auto">
          <a:xfrm>
            <a:off x="3810000" y="3124200"/>
            <a:ext cx="1136650" cy="1641475"/>
          </a:xfrm>
          <a:prstGeom prst="rect">
            <a:avLst/>
          </a:prstGeom>
          <a:noFill/>
          <a:ln w="9525">
            <a:noFill/>
            <a:miter lim="800000"/>
            <a:headEnd/>
            <a:tailEnd/>
          </a:ln>
        </p:spPr>
      </p:pic>
      <p:pic>
        <p:nvPicPr>
          <p:cNvPr id="32779" name="Picture 11"/>
          <p:cNvPicPr>
            <a:picLocks noChangeAspect="1" noChangeArrowheads="1"/>
          </p:cNvPicPr>
          <p:nvPr/>
        </p:nvPicPr>
        <p:blipFill>
          <a:blip r:embed="rId7"/>
          <a:srcRect/>
          <a:stretch>
            <a:fillRect/>
          </a:stretch>
        </p:blipFill>
        <p:spPr bwMode="auto">
          <a:xfrm>
            <a:off x="3962400" y="1295400"/>
            <a:ext cx="623888" cy="533400"/>
          </a:xfrm>
          <a:prstGeom prst="rect">
            <a:avLst/>
          </a:prstGeom>
          <a:noFill/>
          <a:ln w="9525">
            <a:noFill/>
            <a:miter lim="800000"/>
            <a:headEnd/>
            <a:tailEnd/>
          </a:ln>
        </p:spPr>
      </p:pic>
      <p:pic>
        <p:nvPicPr>
          <p:cNvPr id="32780" name="Picture 11"/>
          <p:cNvPicPr>
            <a:picLocks noChangeAspect="1" noChangeArrowheads="1"/>
          </p:cNvPicPr>
          <p:nvPr/>
        </p:nvPicPr>
        <p:blipFill>
          <a:blip r:embed="rId7"/>
          <a:srcRect/>
          <a:stretch>
            <a:fillRect/>
          </a:stretch>
        </p:blipFill>
        <p:spPr bwMode="auto">
          <a:xfrm>
            <a:off x="4495800" y="1600200"/>
            <a:ext cx="623888" cy="533400"/>
          </a:xfrm>
          <a:prstGeom prst="rect">
            <a:avLst/>
          </a:prstGeom>
          <a:noFill/>
          <a:ln w="9525">
            <a:noFill/>
            <a:miter lim="800000"/>
            <a:headEnd/>
            <a:tailEnd/>
          </a:ln>
        </p:spPr>
      </p:pic>
      <p:pic>
        <p:nvPicPr>
          <p:cNvPr id="32781" name="Picture 11"/>
          <p:cNvPicPr>
            <a:picLocks noChangeAspect="1" noChangeArrowheads="1"/>
          </p:cNvPicPr>
          <p:nvPr/>
        </p:nvPicPr>
        <p:blipFill>
          <a:blip r:embed="rId7"/>
          <a:srcRect/>
          <a:stretch>
            <a:fillRect/>
          </a:stretch>
        </p:blipFill>
        <p:spPr bwMode="auto">
          <a:xfrm>
            <a:off x="3733800" y="1752600"/>
            <a:ext cx="623888" cy="533400"/>
          </a:xfrm>
          <a:prstGeom prst="rect">
            <a:avLst/>
          </a:prstGeom>
          <a:noFill/>
          <a:ln w="9525">
            <a:noFill/>
            <a:miter lim="800000"/>
            <a:headEnd/>
            <a:tailEnd/>
          </a:ln>
        </p:spPr>
      </p:pic>
      <p:pic>
        <p:nvPicPr>
          <p:cNvPr id="32782" name="Picture 12"/>
          <p:cNvPicPr>
            <a:picLocks noChangeAspect="1" noChangeArrowheads="1"/>
          </p:cNvPicPr>
          <p:nvPr/>
        </p:nvPicPr>
        <p:blipFill>
          <a:blip r:embed="rId8"/>
          <a:srcRect/>
          <a:stretch>
            <a:fillRect/>
          </a:stretch>
        </p:blipFill>
        <p:spPr bwMode="auto">
          <a:xfrm>
            <a:off x="6781800" y="1600200"/>
            <a:ext cx="685800" cy="587375"/>
          </a:xfrm>
          <a:prstGeom prst="rect">
            <a:avLst/>
          </a:prstGeom>
          <a:noFill/>
          <a:ln w="9525">
            <a:noFill/>
            <a:miter lim="800000"/>
            <a:headEnd/>
            <a:tailEnd/>
          </a:ln>
        </p:spPr>
      </p:pic>
      <p:pic>
        <p:nvPicPr>
          <p:cNvPr id="32783" name="Picture 13"/>
          <p:cNvPicPr>
            <a:picLocks noChangeAspect="1" noChangeArrowheads="1"/>
          </p:cNvPicPr>
          <p:nvPr/>
        </p:nvPicPr>
        <p:blipFill>
          <a:blip r:embed="rId8"/>
          <a:srcRect/>
          <a:stretch>
            <a:fillRect/>
          </a:stretch>
        </p:blipFill>
        <p:spPr bwMode="auto">
          <a:xfrm>
            <a:off x="7620000" y="1600200"/>
            <a:ext cx="685800" cy="587375"/>
          </a:xfrm>
          <a:prstGeom prst="rect">
            <a:avLst/>
          </a:prstGeom>
          <a:noFill/>
          <a:ln w="9525">
            <a:noFill/>
            <a:miter lim="800000"/>
            <a:headEnd/>
            <a:tailEnd/>
          </a:ln>
        </p:spPr>
      </p:pic>
      <p:sp>
        <p:nvSpPr>
          <p:cNvPr id="32784" name="TextBox 34"/>
          <p:cNvSpPr txBox="1">
            <a:spLocks noChangeArrowheads="1"/>
          </p:cNvSpPr>
          <p:nvPr/>
        </p:nvSpPr>
        <p:spPr bwMode="auto">
          <a:xfrm>
            <a:off x="685800" y="2286000"/>
            <a:ext cx="1600200" cy="369888"/>
          </a:xfrm>
          <a:prstGeom prst="rect">
            <a:avLst/>
          </a:prstGeom>
          <a:noFill/>
          <a:ln w="9525">
            <a:noFill/>
            <a:miter lim="800000"/>
            <a:headEnd/>
            <a:tailEnd/>
          </a:ln>
        </p:spPr>
        <p:txBody>
          <a:bodyPr>
            <a:spAutoFit/>
          </a:bodyPr>
          <a:lstStyle/>
          <a:p>
            <a:r>
              <a:rPr lang="en-US" altLang="zh-CN">
                <a:latin typeface="Calibri" pitchFamily="34" charset="0"/>
              </a:rPr>
              <a:t>Web Servers</a:t>
            </a:r>
          </a:p>
        </p:txBody>
      </p:sp>
      <p:sp>
        <p:nvSpPr>
          <p:cNvPr id="32785" name="TextBox 35"/>
          <p:cNvSpPr txBox="1">
            <a:spLocks noChangeArrowheads="1"/>
          </p:cNvSpPr>
          <p:nvPr/>
        </p:nvSpPr>
        <p:spPr bwMode="auto">
          <a:xfrm>
            <a:off x="3733800" y="2286000"/>
            <a:ext cx="1530350" cy="366713"/>
          </a:xfrm>
          <a:prstGeom prst="rect">
            <a:avLst/>
          </a:prstGeom>
          <a:noFill/>
          <a:ln w="9525">
            <a:noFill/>
            <a:miter lim="800000"/>
            <a:headEnd/>
            <a:tailEnd/>
          </a:ln>
        </p:spPr>
        <p:txBody>
          <a:bodyPr wrap="none">
            <a:spAutoFit/>
          </a:bodyPr>
          <a:lstStyle/>
          <a:p>
            <a:r>
              <a:rPr lang="en-US" altLang="zh-CN">
                <a:latin typeface="Calibri" pitchFamily="34" charset="0"/>
              </a:rPr>
              <a:t>Scribe MidTier</a:t>
            </a:r>
          </a:p>
        </p:txBody>
      </p:sp>
      <p:sp>
        <p:nvSpPr>
          <p:cNvPr id="32786" name="TextBox 36"/>
          <p:cNvSpPr txBox="1">
            <a:spLocks noChangeArrowheads="1"/>
          </p:cNvSpPr>
          <p:nvPr/>
        </p:nvSpPr>
        <p:spPr bwMode="auto">
          <a:xfrm>
            <a:off x="7162800" y="1219200"/>
            <a:ext cx="762000" cy="366713"/>
          </a:xfrm>
          <a:prstGeom prst="rect">
            <a:avLst/>
          </a:prstGeom>
          <a:noFill/>
          <a:ln w="9525">
            <a:noFill/>
            <a:miter lim="800000"/>
            <a:headEnd/>
            <a:tailEnd/>
          </a:ln>
        </p:spPr>
        <p:txBody>
          <a:bodyPr>
            <a:spAutoFit/>
          </a:bodyPr>
          <a:lstStyle/>
          <a:p>
            <a:r>
              <a:rPr lang="en-US" altLang="zh-CN">
                <a:latin typeface="Calibri" pitchFamily="34" charset="0"/>
              </a:rPr>
              <a:t>Filers</a:t>
            </a:r>
          </a:p>
        </p:txBody>
      </p:sp>
      <p:sp>
        <p:nvSpPr>
          <p:cNvPr id="32787" name="TextBox 38"/>
          <p:cNvSpPr txBox="1">
            <a:spLocks noChangeArrowheads="1"/>
          </p:cNvSpPr>
          <p:nvPr/>
        </p:nvSpPr>
        <p:spPr bwMode="auto">
          <a:xfrm>
            <a:off x="3733800" y="4714875"/>
            <a:ext cx="1409700" cy="923925"/>
          </a:xfrm>
          <a:prstGeom prst="rect">
            <a:avLst/>
          </a:prstGeom>
          <a:noFill/>
          <a:ln w="9525">
            <a:noFill/>
            <a:miter lim="800000"/>
            <a:headEnd/>
            <a:tailEnd/>
          </a:ln>
        </p:spPr>
        <p:txBody>
          <a:bodyPr wrap="none">
            <a:spAutoFit/>
          </a:bodyPr>
          <a:lstStyle/>
          <a:p>
            <a:r>
              <a:rPr lang="en-US" altLang="zh-CN">
                <a:latin typeface="Calibri" pitchFamily="34" charset="0"/>
              </a:rPr>
              <a:t>Production </a:t>
            </a:r>
          </a:p>
          <a:p>
            <a:r>
              <a:rPr lang="en-US" altLang="zh-CN">
                <a:latin typeface="Calibri" pitchFamily="34" charset="0"/>
              </a:rPr>
              <a:t>Hive-Hadoop </a:t>
            </a:r>
          </a:p>
          <a:p>
            <a:r>
              <a:rPr lang="en-US" altLang="zh-CN">
                <a:latin typeface="Calibri" pitchFamily="34" charset="0"/>
              </a:rPr>
              <a:t>Cluster</a:t>
            </a:r>
          </a:p>
        </p:txBody>
      </p:sp>
      <p:sp>
        <p:nvSpPr>
          <p:cNvPr id="32788" name="TextBox 39"/>
          <p:cNvSpPr txBox="1">
            <a:spLocks noChangeArrowheads="1"/>
          </p:cNvSpPr>
          <p:nvPr/>
        </p:nvSpPr>
        <p:spPr bwMode="auto">
          <a:xfrm>
            <a:off x="2054225" y="6335713"/>
            <a:ext cx="1222375" cy="369887"/>
          </a:xfrm>
          <a:prstGeom prst="rect">
            <a:avLst/>
          </a:prstGeom>
          <a:noFill/>
          <a:ln w="9525">
            <a:noFill/>
            <a:miter lim="800000"/>
            <a:headEnd/>
            <a:tailEnd/>
          </a:ln>
        </p:spPr>
        <p:txBody>
          <a:bodyPr wrap="none">
            <a:spAutoFit/>
          </a:bodyPr>
          <a:lstStyle/>
          <a:p>
            <a:r>
              <a:rPr lang="en-US" altLang="zh-CN">
                <a:latin typeface="Calibri" pitchFamily="34" charset="0"/>
              </a:rPr>
              <a:t>Oracle RAC</a:t>
            </a:r>
          </a:p>
        </p:txBody>
      </p:sp>
      <p:sp>
        <p:nvSpPr>
          <p:cNvPr id="32789" name="TextBox 40"/>
          <p:cNvSpPr txBox="1">
            <a:spLocks noChangeArrowheads="1"/>
          </p:cNvSpPr>
          <p:nvPr/>
        </p:nvSpPr>
        <p:spPr bwMode="auto">
          <a:xfrm>
            <a:off x="6400800" y="5943600"/>
            <a:ext cx="1844675" cy="366713"/>
          </a:xfrm>
          <a:prstGeom prst="rect">
            <a:avLst/>
          </a:prstGeom>
          <a:noFill/>
          <a:ln w="9525">
            <a:noFill/>
            <a:miter lim="800000"/>
            <a:headEnd/>
            <a:tailEnd/>
          </a:ln>
        </p:spPr>
        <p:txBody>
          <a:bodyPr wrap="none">
            <a:spAutoFit/>
          </a:bodyPr>
          <a:lstStyle/>
          <a:p>
            <a:r>
              <a:rPr lang="en-US" altLang="zh-CN">
                <a:latin typeface="Calibri" pitchFamily="34" charset="0"/>
              </a:rPr>
              <a:t>Federated MySQL</a:t>
            </a:r>
          </a:p>
        </p:txBody>
      </p:sp>
      <p:sp>
        <p:nvSpPr>
          <p:cNvPr id="43" name="Left Arrow 42"/>
          <p:cNvSpPr/>
          <p:nvPr/>
        </p:nvSpPr>
        <p:spPr>
          <a:xfrm rot="18900000">
            <a:off x="2805113" y="4986338"/>
            <a:ext cx="1066800" cy="2667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zh-CN" altLang="zh-CN">
              <a:solidFill>
                <a:srgbClr val="FFFFFF"/>
              </a:solidFill>
            </a:endParaRPr>
          </a:p>
        </p:txBody>
      </p:sp>
      <p:sp>
        <p:nvSpPr>
          <p:cNvPr id="47" name="Bent Arrow 46"/>
          <p:cNvSpPr/>
          <p:nvPr/>
        </p:nvSpPr>
        <p:spPr>
          <a:xfrm flipH="1">
            <a:off x="5029200" y="4191000"/>
            <a:ext cx="2286000" cy="5334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zh-CN" altLang="zh-CN">
              <a:solidFill>
                <a:schemeClr val="tx1"/>
              </a:solidFill>
            </a:endParaRPr>
          </a:p>
        </p:txBody>
      </p:sp>
      <p:sp>
        <p:nvSpPr>
          <p:cNvPr id="49" name="Left Arrow 48"/>
          <p:cNvSpPr/>
          <p:nvPr/>
        </p:nvSpPr>
        <p:spPr>
          <a:xfrm rot="10800000">
            <a:off x="5105400" y="5029200"/>
            <a:ext cx="1235075" cy="25558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zh-CN" altLang="zh-CN">
              <a:solidFill>
                <a:srgbClr val="FFFFFF"/>
              </a:solidFill>
            </a:endParaRPr>
          </a:p>
        </p:txBody>
      </p:sp>
      <p:sp>
        <p:nvSpPr>
          <p:cNvPr id="50" name="Left Arrow 49"/>
          <p:cNvSpPr/>
          <p:nvPr/>
        </p:nvSpPr>
        <p:spPr>
          <a:xfrm rot="10800000">
            <a:off x="2286000" y="1752600"/>
            <a:ext cx="1235075" cy="25558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zh-CN" altLang="zh-CN">
              <a:solidFill>
                <a:srgbClr val="FFFFFF"/>
              </a:solidFill>
            </a:endParaRPr>
          </a:p>
        </p:txBody>
      </p:sp>
      <p:pic>
        <p:nvPicPr>
          <p:cNvPr id="32794" name="Picture 9"/>
          <p:cNvPicPr>
            <a:picLocks noChangeAspect="1" noChangeArrowheads="1"/>
          </p:cNvPicPr>
          <p:nvPr/>
        </p:nvPicPr>
        <p:blipFill>
          <a:blip r:embed="rId9" cstate="print"/>
          <a:srcRect/>
          <a:stretch>
            <a:fillRect/>
          </a:stretch>
        </p:blipFill>
        <p:spPr bwMode="auto">
          <a:xfrm>
            <a:off x="6934200" y="2743200"/>
            <a:ext cx="457200" cy="658813"/>
          </a:xfrm>
          <a:prstGeom prst="rect">
            <a:avLst/>
          </a:prstGeom>
          <a:noFill/>
          <a:ln w="9525">
            <a:noFill/>
            <a:miter lim="800000"/>
            <a:headEnd/>
            <a:tailEnd/>
          </a:ln>
        </p:spPr>
      </p:pic>
      <p:sp>
        <p:nvSpPr>
          <p:cNvPr id="32795" name="TextBox 36"/>
          <p:cNvSpPr txBox="1">
            <a:spLocks noChangeArrowheads="1"/>
          </p:cNvSpPr>
          <p:nvPr/>
        </p:nvSpPr>
        <p:spPr bwMode="auto">
          <a:xfrm>
            <a:off x="6858000" y="3352800"/>
            <a:ext cx="1676400" cy="646113"/>
          </a:xfrm>
          <a:prstGeom prst="rect">
            <a:avLst/>
          </a:prstGeom>
          <a:noFill/>
          <a:ln w="9525">
            <a:noFill/>
            <a:miter lim="800000"/>
            <a:headEnd/>
            <a:tailEnd/>
          </a:ln>
        </p:spPr>
        <p:txBody>
          <a:bodyPr>
            <a:spAutoFit/>
          </a:bodyPr>
          <a:lstStyle/>
          <a:p>
            <a:r>
              <a:rPr lang="en-US" altLang="zh-CN">
                <a:latin typeface="Calibri" pitchFamily="34" charset="0"/>
              </a:rPr>
              <a:t>Scribe-Hadoop Clusters</a:t>
            </a:r>
          </a:p>
        </p:txBody>
      </p:sp>
      <p:pic>
        <p:nvPicPr>
          <p:cNvPr id="32796" name="Picture 9"/>
          <p:cNvPicPr>
            <a:picLocks noChangeAspect="1" noChangeArrowheads="1"/>
          </p:cNvPicPr>
          <p:nvPr/>
        </p:nvPicPr>
        <p:blipFill>
          <a:blip r:embed="rId6"/>
          <a:srcRect/>
          <a:stretch>
            <a:fillRect/>
          </a:stretch>
        </p:blipFill>
        <p:spPr bwMode="auto">
          <a:xfrm>
            <a:off x="228600" y="2819400"/>
            <a:ext cx="1436688" cy="2071688"/>
          </a:xfrm>
          <a:prstGeom prst="rect">
            <a:avLst/>
          </a:prstGeom>
          <a:noFill/>
          <a:ln w="9525">
            <a:noFill/>
            <a:miter lim="800000"/>
            <a:headEnd/>
            <a:tailEnd/>
          </a:ln>
        </p:spPr>
      </p:pic>
      <p:sp>
        <p:nvSpPr>
          <p:cNvPr id="5" name="Left Arrow 42"/>
          <p:cNvSpPr/>
          <p:nvPr/>
        </p:nvSpPr>
        <p:spPr>
          <a:xfrm>
            <a:off x="1752600" y="4067175"/>
            <a:ext cx="1752600" cy="25558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zh-CN" altLang="zh-CN">
              <a:solidFill>
                <a:srgbClr val="FFFFFF"/>
              </a:solidFill>
            </a:endParaRPr>
          </a:p>
        </p:txBody>
      </p:sp>
      <p:sp>
        <p:nvSpPr>
          <p:cNvPr id="32798" name="TextBox 38"/>
          <p:cNvSpPr txBox="1">
            <a:spLocks noChangeArrowheads="1"/>
          </p:cNvSpPr>
          <p:nvPr/>
        </p:nvSpPr>
        <p:spPr bwMode="auto">
          <a:xfrm>
            <a:off x="342900" y="4814888"/>
            <a:ext cx="1409700" cy="923925"/>
          </a:xfrm>
          <a:prstGeom prst="rect">
            <a:avLst/>
          </a:prstGeom>
          <a:noFill/>
          <a:ln w="9525">
            <a:noFill/>
            <a:miter lim="800000"/>
            <a:headEnd/>
            <a:tailEnd/>
          </a:ln>
        </p:spPr>
        <p:txBody>
          <a:bodyPr wrap="none">
            <a:spAutoFit/>
          </a:bodyPr>
          <a:lstStyle/>
          <a:p>
            <a:r>
              <a:rPr lang="en-US" altLang="zh-CN">
                <a:latin typeface="Calibri" pitchFamily="34" charset="0"/>
              </a:rPr>
              <a:t>Adhoc </a:t>
            </a:r>
          </a:p>
          <a:p>
            <a:r>
              <a:rPr lang="en-US" altLang="zh-CN">
                <a:latin typeface="Calibri" pitchFamily="34" charset="0"/>
              </a:rPr>
              <a:t>Hive-Hadoop </a:t>
            </a:r>
          </a:p>
          <a:p>
            <a:r>
              <a:rPr lang="en-US" altLang="zh-CN">
                <a:latin typeface="Calibri" pitchFamily="34" charset="0"/>
              </a:rPr>
              <a:t>Cluster</a:t>
            </a:r>
          </a:p>
        </p:txBody>
      </p:sp>
      <p:sp>
        <p:nvSpPr>
          <p:cNvPr id="32799" name="Left Arrow 49"/>
          <p:cNvSpPr>
            <a:spLocks noChangeArrowheads="1"/>
          </p:cNvSpPr>
          <p:nvPr/>
        </p:nvSpPr>
        <p:spPr bwMode="auto">
          <a:xfrm rot="10800000">
            <a:off x="5410200" y="1725613"/>
            <a:ext cx="1235075" cy="255587"/>
          </a:xfrm>
          <a:prstGeom prst="leftArrow">
            <a:avLst>
              <a:gd name="adj1" fmla="val 50000"/>
              <a:gd name="adj2" fmla="val 50001"/>
            </a:avLst>
          </a:prstGeom>
          <a:solidFill>
            <a:schemeClr val="accent1"/>
          </a:solidFill>
          <a:ln w="25400">
            <a:solidFill>
              <a:srgbClr val="89A4A7"/>
            </a:solidFill>
            <a:miter lim="800000"/>
            <a:headEnd/>
            <a:tailEnd/>
          </a:ln>
        </p:spPr>
        <p:txBody>
          <a:bodyPr rot="10800000" anchor="ctr"/>
          <a:lstStyle/>
          <a:p>
            <a:endParaRPr lang="zh-CN" altLang="zh-CN">
              <a:solidFill>
                <a:srgbClr val="FFFFFF"/>
              </a:solidFill>
            </a:endParaRPr>
          </a:p>
        </p:txBody>
      </p:sp>
      <p:sp>
        <p:nvSpPr>
          <p:cNvPr id="8" name="Left Arrow 42"/>
          <p:cNvSpPr/>
          <p:nvPr/>
        </p:nvSpPr>
        <p:spPr>
          <a:xfrm>
            <a:off x="5029200" y="3352800"/>
            <a:ext cx="1616075" cy="228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zh-CN" altLang="zh-CN">
              <a:solidFill>
                <a:srgbClr val="FFFFFF"/>
              </a:solidFill>
            </a:endParaRPr>
          </a:p>
        </p:txBody>
      </p:sp>
      <p:sp>
        <p:nvSpPr>
          <p:cNvPr id="32801" name="Text Box 39"/>
          <p:cNvSpPr txBox="1">
            <a:spLocks noChangeArrowheads="1"/>
          </p:cNvSpPr>
          <p:nvPr/>
        </p:nvSpPr>
        <p:spPr bwMode="auto">
          <a:xfrm>
            <a:off x="1905000" y="4295775"/>
            <a:ext cx="1600200" cy="276225"/>
          </a:xfrm>
          <a:prstGeom prst="rect">
            <a:avLst/>
          </a:prstGeom>
          <a:noFill/>
          <a:ln w="9525">
            <a:noFill/>
            <a:miter lim="800000"/>
            <a:headEnd/>
            <a:tailEnd/>
          </a:ln>
        </p:spPr>
        <p:txBody>
          <a:bodyPr lIns="0" tIns="0" rIns="0" bIns="0">
            <a:spAutoFit/>
          </a:bodyPr>
          <a:lstStyle/>
          <a:p>
            <a:r>
              <a:rPr lang="en-US" altLang="zh-CN">
                <a:latin typeface="Calibri" pitchFamily="34" charset="0"/>
              </a:rPr>
              <a:t>Hive replication</a:t>
            </a:r>
          </a:p>
        </p:txBody>
      </p:sp>
      <p:pic>
        <p:nvPicPr>
          <p:cNvPr id="32802" name="Picture 9"/>
          <p:cNvPicPr>
            <a:picLocks noChangeAspect="1" noChangeArrowheads="1"/>
          </p:cNvPicPr>
          <p:nvPr/>
        </p:nvPicPr>
        <p:blipFill>
          <a:blip r:embed="rId9" cstate="print"/>
          <a:srcRect/>
          <a:stretch>
            <a:fillRect/>
          </a:stretch>
        </p:blipFill>
        <p:spPr bwMode="auto">
          <a:xfrm>
            <a:off x="7543800" y="2743200"/>
            <a:ext cx="457200" cy="658813"/>
          </a:xfrm>
          <a:prstGeom prst="rect">
            <a:avLst/>
          </a:prstGeom>
          <a:noFill/>
          <a:ln w="9525">
            <a:noFill/>
            <a:miter lim="800000"/>
            <a:headEnd/>
            <a:tailEnd/>
          </a:ln>
        </p:spPr>
      </p:pic>
      <p:sp>
        <p:nvSpPr>
          <p:cNvPr id="38" name="Left Arrow 37"/>
          <p:cNvSpPr/>
          <p:nvPr/>
        </p:nvSpPr>
        <p:spPr>
          <a:xfrm rot="13500000">
            <a:off x="1614488" y="5062538"/>
            <a:ext cx="1066800" cy="2667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zh-CN" altLang="zh-CN">
              <a:solidFill>
                <a:srgbClr val="FFFFFF"/>
              </a:solidFill>
            </a:endParaRP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ltLang="zh-CN" smtClean="0"/>
              <a:t>Warehousing at Facebook</a:t>
            </a:r>
          </a:p>
        </p:txBody>
      </p:sp>
      <p:sp>
        <p:nvSpPr>
          <p:cNvPr id="34819" name="Content Placeholder 2"/>
          <p:cNvSpPr>
            <a:spLocks noGrp="1"/>
          </p:cNvSpPr>
          <p:nvPr>
            <p:ph idx="1"/>
          </p:nvPr>
        </p:nvSpPr>
        <p:spPr/>
        <p:txBody>
          <a:bodyPr>
            <a:normAutofit fontScale="92500"/>
          </a:bodyPr>
          <a:lstStyle/>
          <a:p>
            <a:r>
              <a:rPr lang="en-US" altLang="zh-CN" smtClean="0"/>
              <a:t>Instrumentation</a:t>
            </a:r>
          </a:p>
          <a:p>
            <a:r>
              <a:rPr lang="en-US" altLang="zh-CN" smtClean="0"/>
              <a:t>Automatic ETL</a:t>
            </a:r>
          </a:p>
          <a:p>
            <a:pPr lvl="1"/>
            <a:r>
              <a:rPr lang="en-US" altLang="zh-CN" smtClean="0"/>
              <a:t>Realtime (work in progress)</a:t>
            </a:r>
          </a:p>
          <a:p>
            <a:r>
              <a:rPr lang="en-US" altLang="zh-CN" smtClean="0"/>
              <a:t>Metadata Discovery (CoHive)</a:t>
            </a:r>
          </a:p>
          <a:p>
            <a:r>
              <a:rPr lang="en-US" altLang="zh-CN" smtClean="0"/>
              <a:t>Query (HIVE)</a:t>
            </a:r>
          </a:p>
          <a:p>
            <a:r>
              <a:rPr lang="en-US" altLang="zh-CN" smtClean="0"/>
              <a:t>Workflow specification and execution (Chronos)</a:t>
            </a:r>
          </a:p>
          <a:p>
            <a:r>
              <a:rPr lang="en-US" altLang="zh-CN" smtClean="0"/>
              <a:t>Reporting tools</a:t>
            </a:r>
          </a:p>
          <a:p>
            <a:r>
              <a:rPr lang="en-US" altLang="zh-CN" smtClean="0"/>
              <a:t>Monitoring and alerting</a:t>
            </a:r>
          </a:p>
          <a:p>
            <a:endParaRPr lang="en-US" altLang="zh-CN" smtClean="0"/>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normAutofit fontScale="90000"/>
          </a:bodyPr>
          <a:lstStyle/>
          <a:p>
            <a:r>
              <a:rPr lang="en-US" altLang="zh-CN" smtClean="0"/>
              <a:t>Hadoop &amp; Hive Cluster @ Facebook</a:t>
            </a:r>
          </a:p>
        </p:txBody>
      </p:sp>
      <p:sp>
        <p:nvSpPr>
          <p:cNvPr id="35843" name="Content Placeholder 2"/>
          <p:cNvSpPr>
            <a:spLocks noGrp="1"/>
          </p:cNvSpPr>
          <p:nvPr>
            <p:ph idx="1"/>
          </p:nvPr>
        </p:nvSpPr>
        <p:spPr/>
        <p:txBody>
          <a:bodyPr>
            <a:normAutofit lnSpcReduction="10000"/>
          </a:bodyPr>
          <a:lstStyle/>
          <a:p>
            <a:r>
              <a:rPr lang="en-US" altLang="zh-CN" b="1" smtClean="0">
                <a:cs typeface="Arial" pitchFamily="34" charset="0"/>
              </a:rPr>
              <a:t>Production Cluster</a:t>
            </a:r>
          </a:p>
          <a:p>
            <a:pPr lvl="1"/>
            <a:r>
              <a:rPr lang="en-US" altLang="zh-CN" smtClean="0">
                <a:cs typeface="Arial" pitchFamily="34" charset="0"/>
              </a:rPr>
              <a:t>300 nodes/2400 cores</a:t>
            </a:r>
          </a:p>
          <a:p>
            <a:pPr lvl="1"/>
            <a:r>
              <a:rPr lang="en-US" altLang="zh-CN" smtClean="0">
                <a:cs typeface="Arial" pitchFamily="34" charset="0"/>
              </a:rPr>
              <a:t>3PB of raw storage</a:t>
            </a:r>
          </a:p>
          <a:p>
            <a:r>
              <a:rPr lang="en-US" altLang="zh-CN" b="1" smtClean="0">
                <a:cs typeface="Arial" pitchFamily="34" charset="0"/>
              </a:rPr>
              <a:t>Adhoc Cluster</a:t>
            </a:r>
          </a:p>
          <a:p>
            <a:pPr lvl="1"/>
            <a:r>
              <a:rPr lang="en-US" altLang="zh-CN" smtClean="0">
                <a:cs typeface="Arial" pitchFamily="34" charset="0"/>
              </a:rPr>
              <a:t>1200 nodes/9600 cores</a:t>
            </a:r>
          </a:p>
          <a:p>
            <a:pPr lvl="1"/>
            <a:r>
              <a:rPr lang="en-US" altLang="zh-CN" smtClean="0">
                <a:cs typeface="Arial" pitchFamily="34" charset="0"/>
              </a:rPr>
              <a:t>12PB of raw storage</a:t>
            </a:r>
          </a:p>
          <a:p>
            <a:r>
              <a:rPr lang="en-US" altLang="zh-CN" b="1" smtClean="0">
                <a:cs typeface="Arial" pitchFamily="34" charset="0"/>
              </a:rPr>
              <a:t>Node (DataNode + TaskTracker) configuration</a:t>
            </a:r>
          </a:p>
          <a:p>
            <a:pPr lvl="1"/>
            <a:r>
              <a:rPr lang="en-US" altLang="zh-CN" smtClean="0">
                <a:cs typeface="Arial" pitchFamily="34" charset="0"/>
              </a:rPr>
              <a:t>2CPU, 4 core per cpu</a:t>
            </a:r>
          </a:p>
          <a:p>
            <a:pPr lvl="1"/>
            <a:r>
              <a:rPr lang="en-US" altLang="zh-CN" smtClean="0"/>
              <a:t>12 x 1TB disk (900GB usable per disk)</a:t>
            </a: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3"/>
          <p:cNvSpPr>
            <a:spLocks noGrp="1"/>
          </p:cNvSpPr>
          <p:nvPr>
            <p:ph type="title"/>
          </p:nvPr>
        </p:nvSpPr>
        <p:spPr/>
        <p:txBody>
          <a:bodyPr/>
          <a:lstStyle/>
          <a:p>
            <a:r>
              <a:rPr lang="en-US" altLang="zh-CN" smtClean="0"/>
              <a:t>Hive &amp; Hadoop Usage @ Facebook</a:t>
            </a:r>
          </a:p>
        </p:txBody>
      </p:sp>
      <p:sp>
        <p:nvSpPr>
          <p:cNvPr id="37891" name="Rectangle 2"/>
          <p:cNvSpPr>
            <a:spLocks noGrp="1" noChangeArrowheads="1"/>
          </p:cNvSpPr>
          <p:nvPr>
            <p:ph idx="1"/>
          </p:nvPr>
        </p:nvSpPr>
        <p:spPr/>
        <p:txBody>
          <a:bodyPr>
            <a:normAutofit fontScale="92500" lnSpcReduction="10000"/>
          </a:bodyPr>
          <a:lstStyle/>
          <a:p>
            <a:r>
              <a:rPr lang="en-US" altLang="zh-CN" b="1" dirty="0" smtClean="0">
                <a:latin typeface="Times New Roman" pitchFamily="18" charset="0"/>
                <a:cs typeface="Times New Roman" pitchFamily="18" charset="0"/>
              </a:rPr>
              <a:t>Statistics per day:</a:t>
            </a:r>
          </a:p>
          <a:p>
            <a:pPr lvl="1"/>
            <a:r>
              <a:rPr lang="en-US" altLang="zh-CN" sz="2400" dirty="0" smtClean="0">
                <a:latin typeface="Times New Roman" pitchFamily="18" charset="0"/>
                <a:cs typeface="Times New Roman" pitchFamily="18" charset="0"/>
              </a:rPr>
              <a:t>10TB of compressed new data added per day</a:t>
            </a:r>
          </a:p>
          <a:p>
            <a:pPr lvl="1"/>
            <a:r>
              <a:rPr lang="en-US" altLang="zh-CN" sz="2400" dirty="0" smtClean="0">
                <a:latin typeface="Times New Roman" pitchFamily="18" charset="0"/>
                <a:cs typeface="Times New Roman" pitchFamily="18" charset="0"/>
              </a:rPr>
              <a:t>135TB of compressed data scanned per day</a:t>
            </a:r>
          </a:p>
          <a:p>
            <a:pPr lvl="1"/>
            <a:r>
              <a:rPr lang="en-US" altLang="zh-CN" sz="2400" dirty="0" smtClean="0">
                <a:latin typeface="Times New Roman" pitchFamily="18" charset="0"/>
                <a:cs typeface="Times New Roman" pitchFamily="18" charset="0"/>
              </a:rPr>
              <a:t>7500+ Hive jobs per day</a:t>
            </a:r>
          </a:p>
          <a:p>
            <a:pPr lvl="1"/>
            <a:r>
              <a:rPr lang="en-US" altLang="zh-CN" sz="2400" dirty="0" smtClean="0">
                <a:latin typeface="Times New Roman" pitchFamily="18" charset="0"/>
                <a:cs typeface="Times New Roman" pitchFamily="18" charset="0"/>
              </a:rPr>
              <a:t>80K compute hours per day</a:t>
            </a:r>
          </a:p>
          <a:p>
            <a:pPr lvl="1">
              <a:buFontTx/>
              <a:buNone/>
            </a:pPr>
            <a:endParaRPr lang="en-US" altLang="zh-CN" sz="2400" dirty="0" smtClean="0">
              <a:latin typeface="Times New Roman" pitchFamily="18" charset="0"/>
              <a:cs typeface="Times New Roman" pitchFamily="18" charset="0"/>
            </a:endParaRPr>
          </a:p>
          <a:p>
            <a:r>
              <a:rPr lang="en-US" altLang="zh-CN" b="1" dirty="0" smtClean="0">
                <a:latin typeface="Times New Roman" pitchFamily="18" charset="0"/>
                <a:cs typeface="Times New Roman" pitchFamily="18" charset="0"/>
              </a:rPr>
              <a:t>Hive simplifies </a:t>
            </a:r>
            <a:r>
              <a:rPr lang="en-US" altLang="zh-CN" b="1" dirty="0" err="1" smtClean="0">
                <a:latin typeface="Times New Roman" pitchFamily="18" charset="0"/>
                <a:cs typeface="Times New Roman" pitchFamily="18" charset="0"/>
              </a:rPr>
              <a:t>Hadoop</a:t>
            </a:r>
            <a:r>
              <a:rPr lang="en-US" altLang="zh-CN" b="1" dirty="0" smtClean="0">
                <a:latin typeface="Times New Roman" pitchFamily="18" charset="0"/>
                <a:cs typeface="Times New Roman" pitchFamily="18" charset="0"/>
              </a:rPr>
              <a:t>:</a:t>
            </a:r>
          </a:p>
          <a:p>
            <a:pPr lvl="1"/>
            <a:r>
              <a:rPr lang="en-US" altLang="zh-CN" sz="2400" dirty="0" smtClean="0">
                <a:latin typeface="Times New Roman" pitchFamily="18" charset="0"/>
                <a:cs typeface="Times New Roman" pitchFamily="18" charset="0"/>
              </a:rPr>
              <a:t>New engineers go though a Hive training session</a:t>
            </a:r>
          </a:p>
          <a:p>
            <a:pPr lvl="1"/>
            <a:r>
              <a:rPr lang="en-US" altLang="zh-CN" sz="2400" dirty="0" smtClean="0">
                <a:latin typeface="Times New Roman" pitchFamily="18" charset="0"/>
                <a:cs typeface="Times New Roman" pitchFamily="18" charset="0"/>
              </a:rPr>
              <a:t>~200 people/month run jobs on </a:t>
            </a:r>
            <a:r>
              <a:rPr lang="en-US" altLang="zh-CN" sz="2400" dirty="0" err="1" smtClean="0">
                <a:latin typeface="Times New Roman" pitchFamily="18" charset="0"/>
                <a:cs typeface="Times New Roman" pitchFamily="18" charset="0"/>
              </a:rPr>
              <a:t>Hadoop</a:t>
            </a:r>
            <a:r>
              <a:rPr lang="en-US" altLang="zh-CN" sz="2400" dirty="0" smtClean="0">
                <a:latin typeface="Times New Roman" pitchFamily="18" charset="0"/>
                <a:cs typeface="Times New Roman" pitchFamily="18" charset="0"/>
              </a:rPr>
              <a:t>/Hive</a:t>
            </a:r>
          </a:p>
          <a:p>
            <a:pPr lvl="1"/>
            <a:r>
              <a:rPr lang="en-US" altLang="zh-CN" sz="2400" dirty="0" smtClean="0">
                <a:latin typeface="Times New Roman" pitchFamily="18" charset="0"/>
                <a:cs typeface="Times New Roman" pitchFamily="18" charset="0"/>
              </a:rPr>
              <a:t>Analysts (non-engineers) use </a:t>
            </a:r>
            <a:r>
              <a:rPr lang="en-US" altLang="zh-CN" sz="2400" dirty="0" err="1" smtClean="0">
                <a:latin typeface="Times New Roman" pitchFamily="18" charset="0"/>
                <a:cs typeface="Times New Roman" pitchFamily="18" charset="0"/>
              </a:rPr>
              <a:t>Hadoop</a:t>
            </a:r>
            <a:r>
              <a:rPr lang="en-US" altLang="zh-CN" sz="2400" dirty="0" smtClean="0">
                <a:latin typeface="Times New Roman" pitchFamily="18" charset="0"/>
                <a:cs typeface="Times New Roman" pitchFamily="18" charset="0"/>
              </a:rPr>
              <a:t> through Hive</a:t>
            </a:r>
          </a:p>
          <a:p>
            <a:pPr lvl="1"/>
            <a:r>
              <a:rPr lang="en-US" altLang="zh-CN" sz="2400" dirty="0" smtClean="0">
                <a:latin typeface="Times New Roman" pitchFamily="18" charset="0"/>
                <a:cs typeface="Times New Roman" pitchFamily="18" charset="0"/>
              </a:rPr>
              <a:t>95% of </a:t>
            </a:r>
            <a:r>
              <a:rPr lang="en-US" altLang="zh-CN" sz="2400" dirty="0" err="1" smtClean="0">
                <a:latin typeface="Times New Roman" pitchFamily="18" charset="0"/>
                <a:cs typeface="Times New Roman" pitchFamily="18" charset="0"/>
              </a:rPr>
              <a:t>hadoop</a:t>
            </a:r>
            <a:r>
              <a:rPr lang="en-US" altLang="zh-CN" sz="2400" dirty="0" smtClean="0">
                <a:latin typeface="Times New Roman" pitchFamily="18" charset="0"/>
                <a:cs typeface="Times New Roman" pitchFamily="18" charset="0"/>
              </a:rPr>
              <a:t> jobs are Hive Jobs</a:t>
            </a:r>
          </a:p>
          <a:p>
            <a:pPr lvl="2">
              <a:buFont typeface="Lucida Grande"/>
              <a:buNone/>
            </a:pPr>
            <a:endParaRPr lang="en-US" altLang="zh-CN" sz="2100" dirty="0" smtClean="0">
              <a:cs typeface="Arial" pitchFamily="34" charset="0"/>
            </a:endParaRPr>
          </a:p>
          <a:p>
            <a:pPr lvl="1">
              <a:buFont typeface="Arial" pitchFamily="34" charset="0"/>
              <a:buChar char="•"/>
            </a:pPr>
            <a:endParaRPr lang="en-US" altLang="zh-CN" dirty="0" smtClean="0"/>
          </a:p>
        </p:txBody>
      </p:sp>
    </p:spTree>
  </p:cSld>
  <p:clrMapOvr>
    <a:masterClrMapping/>
  </p:clrMapOv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zh-CN" smtClean="0"/>
              <a:t>Hive &amp; Hadoop Usage @ Facebook</a:t>
            </a:r>
          </a:p>
        </p:txBody>
      </p:sp>
      <p:sp>
        <p:nvSpPr>
          <p:cNvPr id="39939" name="Rectangle 3"/>
          <p:cNvSpPr>
            <a:spLocks noGrp="1" noChangeArrowheads="1"/>
          </p:cNvSpPr>
          <p:nvPr>
            <p:ph idx="1"/>
          </p:nvPr>
        </p:nvSpPr>
        <p:spPr>
          <a:xfrm>
            <a:off x="457200" y="1600200"/>
            <a:ext cx="8229600" cy="5257800"/>
          </a:xfrm>
        </p:spPr>
        <p:txBody>
          <a:bodyPr>
            <a:normAutofit/>
          </a:bodyPr>
          <a:lstStyle/>
          <a:p>
            <a:pPr eaLnBrk="1" hangingPunct="1"/>
            <a:r>
              <a:rPr lang="en-US" altLang="zh-CN" dirty="0" smtClean="0"/>
              <a:t>Types of Applications:</a:t>
            </a:r>
          </a:p>
          <a:p>
            <a:pPr lvl="1" eaLnBrk="1" hangingPunct="1"/>
            <a:r>
              <a:rPr lang="en-US" altLang="zh-CN" dirty="0" smtClean="0"/>
              <a:t>Reporting </a:t>
            </a:r>
          </a:p>
          <a:p>
            <a:pPr lvl="2" eaLnBrk="1" hangingPunct="1"/>
            <a:r>
              <a:rPr lang="en-US" altLang="zh-CN" sz="1800" dirty="0" err="1" smtClean="0"/>
              <a:t>Eg</a:t>
            </a:r>
            <a:r>
              <a:rPr lang="en-US" altLang="zh-CN" sz="1800" dirty="0" smtClean="0"/>
              <a:t>: Daily/Weekly aggregations of impression/click counts</a:t>
            </a:r>
          </a:p>
          <a:p>
            <a:pPr lvl="2" eaLnBrk="1" hangingPunct="1"/>
            <a:r>
              <a:rPr lang="en-US" altLang="zh-CN" sz="1800" dirty="0" smtClean="0"/>
              <a:t>Measures of user engagement </a:t>
            </a:r>
          </a:p>
          <a:p>
            <a:pPr lvl="2" eaLnBrk="1" hangingPunct="1"/>
            <a:r>
              <a:rPr lang="en-US" altLang="zh-CN" sz="1800" dirty="0" err="1" smtClean="0"/>
              <a:t>Microstrategy</a:t>
            </a:r>
            <a:r>
              <a:rPr lang="en-US" altLang="zh-CN" sz="1800" dirty="0" smtClean="0"/>
              <a:t> dashboards</a:t>
            </a:r>
          </a:p>
          <a:p>
            <a:pPr lvl="1" eaLnBrk="1" hangingPunct="1"/>
            <a:r>
              <a:rPr lang="en-US" altLang="zh-CN" dirty="0" smtClean="0"/>
              <a:t>Ad hoc Analysis</a:t>
            </a:r>
          </a:p>
          <a:p>
            <a:pPr lvl="2" eaLnBrk="1" hangingPunct="1"/>
            <a:r>
              <a:rPr lang="en-US" altLang="zh-CN" sz="1800" dirty="0" err="1" smtClean="0"/>
              <a:t>Eg</a:t>
            </a:r>
            <a:r>
              <a:rPr lang="en-US" altLang="zh-CN" sz="1800" dirty="0" smtClean="0"/>
              <a:t>: how many group </a:t>
            </a:r>
            <a:r>
              <a:rPr lang="en-US" altLang="zh-CN" sz="1800" dirty="0" err="1" smtClean="0"/>
              <a:t>admins</a:t>
            </a:r>
            <a:r>
              <a:rPr lang="en-US" altLang="zh-CN" sz="1800" dirty="0" smtClean="0"/>
              <a:t> broken down by state/country</a:t>
            </a:r>
          </a:p>
          <a:p>
            <a:pPr lvl="1" eaLnBrk="1" hangingPunct="1"/>
            <a:r>
              <a:rPr lang="en-US" altLang="zh-CN" dirty="0" smtClean="0"/>
              <a:t>Machine Learning (Assembling training data)	</a:t>
            </a:r>
          </a:p>
          <a:p>
            <a:pPr lvl="2" eaLnBrk="1" hangingPunct="1"/>
            <a:r>
              <a:rPr lang="en-US" altLang="zh-CN" sz="1800" dirty="0" smtClean="0"/>
              <a:t>Ad Optimization</a:t>
            </a:r>
          </a:p>
          <a:p>
            <a:pPr lvl="2" eaLnBrk="1" hangingPunct="1"/>
            <a:r>
              <a:rPr lang="en-US" altLang="zh-CN" sz="1800" dirty="0" err="1" smtClean="0"/>
              <a:t>Eg</a:t>
            </a:r>
            <a:r>
              <a:rPr lang="en-US" altLang="zh-CN" sz="1800" dirty="0" smtClean="0"/>
              <a:t>: User Engagement as a function of user attributes</a:t>
            </a:r>
          </a:p>
          <a:p>
            <a:pPr lvl="1" eaLnBrk="1" hangingPunct="1"/>
            <a:r>
              <a:rPr lang="en-US" altLang="zh-CN" dirty="0" smtClean="0"/>
              <a:t>Many others</a:t>
            </a: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zh-CN" dirty="0" smtClean="0"/>
              <a:t>Usage in </a:t>
            </a:r>
            <a:r>
              <a:rPr lang="en-US" altLang="zh-CN" dirty="0" err="1" smtClean="0"/>
              <a:t>Taobao</a:t>
            </a:r>
            <a:endParaRPr lang="en-US" altLang="zh-CN" dirty="0" smtClean="0"/>
          </a:p>
        </p:txBody>
      </p:sp>
      <p:pic>
        <p:nvPicPr>
          <p:cNvPr id="163842" name="Picture 2"/>
          <p:cNvPicPr>
            <a:picLocks noChangeAspect="1" noChangeArrowheads="1"/>
          </p:cNvPicPr>
          <p:nvPr/>
        </p:nvPicPr>
        <p:blipFill>
          <a:blip r:embed="rId3"/>
          <a:srcRect/>
          <a:stretch>
            <a:fillRect/>
          </a:stretch>
        </p:blipFill>
        <p:spPr bwMode="auto">
          <a:xfrm>
            <a:off x="642910" y="1571612"/>
            <a:ext cx="7820025" cy="49625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r>
              <a:rPr lang="zh-CN" altLang="en-US" b="1" dirty="0" smtClean="0"/>
              <a:t>争议</a:t>
            </a:r>
            <a:endParaRPr lang="zh-CN" altLang="en-US" b="1" dirty="0"/>
          </a:p>
        </p:txBody>
      </p:sp>
      <p:sp>
        <p:nvSpPr>
          <p:cNvPr id="111619" name="Rectangle 3"/>
          <p:cNvSpPr>
            <a:spLocks noGrp="1" noChangeArrowheads="1"/>
          </p:cNvSpPr>
          <p:nvPr>
            <p:ph type="body" idx="1"/>
          </p:nvPr>
        </p:nvSpPr>
        <p:spPr>
          <a:xfrm>
            <a:off x="457200" y="1447800"/>
            <a:ext cx="8153400" cy="5053034"/>
          </a:xfrm>
        </p:spPr>
        <p:txBody>
          <a:bodyPr>
            <a:normAutofit/>
          </a:bodyPr>
          <a:lstStyle/>
          <a:p>
            <a:pPr>
              <a:lnSpc>
                <a:spcPct val="80000"/>
              </a:lnSpc>
              <a:buFont typeface="Wingdings" pitchFamily="2" charset="2"/>
              <a:buNone/>
            </a:pPr>
            <a:r>
              <a:rPr lang="en-US" altLang="zh-CN" sz="2800" dirty="0" smtClean="0"/>
              <a:t>《</a:t>
            </a:r>
            <a:r>
              <a:rPr lang="en-US" altLang="zh-CN" sz="2800" dirty="0" err="1" smtClean="0"/>
              <a:t>MapReduce</a:t>
            </a:r>
            <a:r>
              <a:rPr lang="en-US" altLang="zh-CN" sz="2800" dirty="0" smtClean="0"/>
              <a:t>:</a:t>
            </a:r>
            <a:r>
              <a:rPr lang="zh-CN" altLang="en-US" sz="2800" dirty="0" smtClean="0"/>
              <a:t>一个灵活的数据库处理工具</a:t>
            </a:r>
            <a:r>
              <a:rPr lang="en-US" altLang="zh-CN" sz="2800" dirty="0" smtClean="0"/>
              <a:t>》</a:t>
            </a:r>
            <a:endParaRPr lang="zh-CN" altLang="en-US" sz="2800" b="0" dirty="0"/>
          </a:p>
          <a:p>
            <a:pPr>
              <a:lnSpc>
                <a:spcPct val="80000"/>
              </a:lnSpc>
              <a:buNone/>
            </a:pPr>
            <a:r>
              <a:rPr lang="zh-CN" altLang="en-US" sz="2800" dirty="0"/>
              <a:t> </a:t>
            </a:r>
            <a:r>
              <a:rPr lang="en-US" altLang="zh-CN" sz="2800" dirty="0" smtClean="0"/>
              <a:t>《</a:t>
            </a:r>
            <a:r>
              <a:rPr lang="en-US" altLang="zh-CN" sz="2800" dirty="0" err="1" smtClean="0"/>
              <a:t>MapReduce</a:t>
            </a:r>
            <a:r>
              <a:rPr lang="zh-CN" altLang="en-US" sz="2800" dirty="0" smtClean="0"/>
              <a:t>和并行数据库：是朋友还是敌人？</a:t>
            </a:r>
            <a:r>
              <a:rPr lang="en-US" altLang="zh-CN" sz="2800" dirty="0" smtClean="0"/>
              <a:t>》</a:t>
            </a:r>
          </a:p>
          <a:p>
            <a:pPr>
              <a:lnSpc>
                <a:spcPct val="80000"/>
              </a:lnSpc>
              <a:buNone/>
            </a:pPr>
            <a:r>
              <a:rPr lang="en-US" altLang="zh-CN" sz="2800" dirty="0" smtClean="0"/>
              <a:t>《</a:t>
            </a:r>
            <a:r>
              <a:rPr lang="en-US" altLang="zh-CN" sz="2800" dirty="0" err="1" smtClean="0"/>
              <a:t>MapReduce</a:t>
            </a:r>
            <a:r>
              <a:rPr lang="en-US" altLang="zh-CN" sz="2800" dirty="0" smtClean="0"/>
              <a:t>：</a:t>
            </a:r>
            <a:r>
              <a:rPr lang="zh-CN" altLang="en-US" sz="2800" dirty="0" smtClean="0"/>
              <a:t>一个巨大的倒退</a:t>
            </a:r>
            <a:r>
              <a:rPr lang="en-US" altLang="zh-CN" sz="2800" dirty="0" smtClean="0"/>
              <a:t>》</a:t>
            </a:r>
          </a:p>
          <a:p>
            <a:pPr>
              <a:lnSpc>
                <a:spcPct val="80000"/>
              </a:lnSpc>
              <a:buNone/>
            </a:pPr>
            <a:r>
              <a:rPr lang="en-US" altLang="zh-CN" sz="2800" dirty="0" smtClean="0"/>
              <a:t>《</a:t>
            </a:r>
            <a:r>
              <a:rPr lang="en-US" altLang="zh-CN" sz="2800" dirty="0" err="1" smtClean="0"/>
              <a:t>大规模数据分析的方法对比</a:t>
            </a:r>
            <a:r>
              <a:rPr lang="en-US" altLang="zh-CN" sz="2800" dirty="0" smtClean="0"/>
              <a:t>》（http://database.cs.brown.edu /projects/</a:t>
            </a:r>
            <a:r>
              <a:rPr lang="en-US" altLang="zh-CN" sz="2800" dirty="0" err="1" smtClean="0"/>
              <a:t>mapreduce-vs-dbms</a:t>
            </a:r>
            <a:r>
              <a:rPr lang="en-US" altLang="zh-CN" sz="2800" dirty="0" smtClean="0"/>
              <a:t>/）</a:t>
            </a:r>
            <a:endParaRPr lang="zh-CN" altLang="en-US" sz="2800" dirty="0"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p:txBody>
          <a:bodyPr/>
          <a:lstStyle/>
          <a:p>
            <a:r>
              <a:rPr lang="en-US" altLang="zh-CN" dirty="0" smtClean="0"/>
              <a:t>Google</a:t>
            </a:r>
            <a:r>
              <a:rPr lang="zh-CN" altLang="en-US" dirty="0" smtClean="0"/>
              <a:t>的核心技术</a:t>
            </a:r>
          </a:p>
        </p:txBody>
      </p:sp>
      <p:sp>
        <p:nvSpPr>
          <p:cNvPr id="5123" name="内容占位符 2"/>
          <p:cNvSpPr>
            <a:spLocks noGrp="1"/>
          </p:cNvSpPr>
          <p:nvPr>
            <p:ph idx="1"/>
          </p:nvPr>
        </p:nvSpPr>
        <p:spPr>
          <a:xfrm>
            <a:off x="357188" y="1428750"/>
            <a:ext cx="8229600" cy="5072084"/>
          </a:xfrm>
        </p:spPr>
        <p:txBody>
          <a:bodyPr>
            <a:normAutofit fontScale="92500" lnSpcReduction="10000"/>
          </a:bodyPr>
          <a:lstStyle/>
          <a:p>
            <a:r>
              <a:rPr lang="zh-CN" altLang="en-US" dirty="0" smtClean="0"/>
              <a:t>最后，通过</a:t>
            </a:r>
            <a:r>
              <a:rPr lang="en-US" altLang="zh-CN" dirty="0" err="1" smtClean="0"/>
              <a:t>MapReduce</a:t>
            </a:r>
            <a:r>
              <a:rPr lang="zh-CN" altLang="en-US" dirty="0" smtClean="0"/>
              <a:t>这么简单的编程模型，不仅能用于处理大规模数据，而且能将很多繁琐的细节隐藏起来，比如自动并行化，负载均衡和机器宕机处理等，这样将极大地简化程序员的开发工作。</a:t>
            </a:r>
            <a:r>
              <a:rPr lang="en-US" altLang="zh-CN" dirty="0" err="1" smtClean="0"/>
              <a:t>MapReduce</a:t>
            </a:r>
            <a:r>
              <a:rPr lang="zh-CN" altLang="en-US" dirty="0" smtClean="0"/>
              <a:t>可用于包括</a:t>
            </a:r>
            <a:r>
              <a:rPr lang="en-US" altLang="zh-CN" dirty="0" smtClean="0"/>
              <a:t>"</a:t>
            </a:r>
            <a:r>
              <a:rPr lang="zh-CN" altLang="en-US" dirty="0" smtClean="0"/>
              <a:t>分布</a:t>
            </a:r>
            <a:r>
              <a:rPr lang="en-US" altLang="zh-CN" dirty="0" err="1" smtClean="0"/>
              <a:t>grep</a:t>
            </a:r>
            <a:r>
              <a:rPr lang="zh-CN" altLang="en-US" dirty="0" smtClean="0"/>
              <a:t>，分布排序，</a:t>
            </a:r>
            <a:r>
              <a:rPr lang="en-US" altLang="zh-CN" dirty="0" smtClean="0"/>
              <a:t>web</a:t>
            </a:r>
            <a:r>
              <a:rPr lang="zh-CN" altLang="en-US" dirty="0" smtClean="0"/>
              <a:t>访问日志分析，反向索引构建，文档聚类，机器学习，基于统计的机器翻译，生成</a:t>
            </a:r>
            <a:r>
              <a:rPr lang="en-US" altLang="zh-CN" dirty="0" smtClean="0"/>
              <a:t>Google</a:t>
            </a:r>
            <a:r>
              <a:rPr lang="zh-CN" altLang="en-US" dirty="0" smtClean="0"/>
              <a:t>的整个搜索的索引</a:t>
            </a:r>
            <a:r>
              <a:rPr lang="en-US" altLang="zh-CN" dirty="0" smtClean="0"/>
              <a:t>"</a:t>
            </a:r>
            <a:r>
              <a:rPr lang="zh-CN" altLang="en-US" dirty="0" smtClean="0"/>
              <a:t>等大规模数据处理工作。</a:t>
            </a:r>
            <a:r>
              <a:rPr lang="en-US" altLang="zh-CN" dirty="0" smtClean="0"/>
              <a:t>Yahoo</a:t>
            </a:r>
            <a:r>
              <a:rPr lang="zh-CN" altLang="en-US" dirty="0" smtClean="0"/>
              <a:t>也推出</a:t>
            </a:r>
            <a:r>
              <a:rPr lang="en-US" altLang="zh-CN" dirty="0" err="1" smtClean="0"/>
              <a:t>MapReduce</a:t>
            </a:r>
            <a:r>
              <a:rPr lang="zh-CN" altLang="en-US" dirty="0" smtClean="0"/>
              <a:t>的开源版本</a:t>
            </a:r>
            <a:r>
              <a:rPr lang="en-US" altLang="zh-CN" dirty="0" err="1" smtClean="0"/>
              <a:t>Hadoop</a:t>
            </a:r>
            <a:r>
              <a:rPr lang="zh-CN" altLang="en-US" dirty="0" smtClean="0"/>
              <a:t>，而且</a:t>
            </a:r>
            <a:r>
              <a:rPr lang="en-US" altLang="zh-CN" dirty="0" err="1" smtClean="0"/>
              <a:t>Hadoop</a:t>
            </a:r>
            <a:r>
              <a:rPr lang="zh-CN" altLang="en-US" dirty="0" smtClean="0"/>
              <a:t>在业界也已经被大规模使用。</a:t>
            </a:r>
            <a:endParaRPr lang="zh-CN" altLang="en-US" dirty="0"/>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normAutofit/>
          </a:bodyPr>
          <a:lstStyle/>
          <a:p>
            <a:r>
              <a:rPr lang="en-US" b="1" dirty="0" err="1" smtClean="0"/>
              <a:t>MapReduce</a:t>
            </a:r>
            <a:r>
              <a:rPr lang="en-US" b="1" dirty="0" smtClean="0"/>
              <a:t>：</a:t>
            </a:r>
            <a:r>
              <a:rPr lang="zh-CN" altLang="en-US" b="1" dirty="0" smtClean="0"/>
              <a:t>一个重大的倒退</a:t>
            </a:r>
            <a:endParaRPr lang="zh-CN" altLang="en-US" b="1" dirty="0"/>
          </a:p>
        </p:txBody>
      </p:sp>
      <p:sp>
        <p:nvSpPr>
          <p:cNvPr id="111619" name="Rectangle 3"/>
          <p:cNvSpPr>
            <a:spLocks noGrp="1" noChangeArrowheads="1"/>
          </p:cNvSpPr>
          <p:nvPr>
            <p:ph type="body" idx="1"/>
          </p:nvPr>
        </p:nvSpPr>
        <p:spPr>
          <a:xfrm>
            <a:off x="457200" y="1447800"/>
            <a:ext cx="8153400" cy="5053034"/>
          </a:xfrm>
        </p:spPr>
        <p:txBody>
          <a:bodyPr>
            <a:normAutofit/>
          </a:bodyPr>
          <a:lstStyle/>
          <a:p>
            <a:pPr marL="0">
              <a:lnSpc>
                <a:spcPct val="80000"/>
              </a:lnSpc>
              <a:buNone/>
            </a:pPr>
            <a:r>
              <a:rPr lang="en-US" altLang="zh-CN" sz="2800" dirty="0" smtClean="0"/>
              <a:t>Database column</a:t>
            </a:r>
            <a:r>
              <a:rPr lang="zh-CN" altLang="en-US" sz="2800" dirty="0" smtClean="0"/>
              <a:t>的几个数据库大牛写的，简要的介绍了</a:t>
            </a:r>
            <a:r>
              <a:rPr lang="en-US" altLang="zh-CN" sz="2800" dirty="0" err="1" smtClean="0"/>
              <a:t>MapReduce</a:t>
            </a:r>
            <a:r>
              <a:rPr lang="zh-CN" altLang="en-US" sz="2800" dirty="0" smtClean="0"/>
              <a:t>以及将其与现代数据库管理系统进行了对比，并指出了一些不足之处。</a:t>
            </a:r>
            <a:endParaRPr lang="en-US" altLang="zh-CN" sz="2800" dirty="0" smtClean="0"/>
          </a:p>
          <a:p>
            <a:pPr>
              <a:lnSpc>
                <a:spcPct val="80000"/>
              </a:lnSpc>
            </a:pPr>
            <a:r>
              <a:rPr lang="en-US" altLang="zh-CN" sz="2800" dirty="0" err="1" smtClean="0"/>
              <a:t>MapReduce</a:t>
            </a:r>
            <a:r>
              <a:rPr lang="zh-CN" altLang="en-US" sz="2800" dirty="0" smtClean="0"/>
              <a:t>可能在某些特定类型的通用计算上是个不错的想法，但是对于数据库社区来说： </a:t>
            </a:r>
            <a:endParaRPr lang="en-US" altLang="zh-CN" sz="2800" dirty="0" smtClean="0"/>
          </a:p>
          <a:p>
            <a:pPr>
              <a:lnSpc>
                <a:spcPct val="80000"/>
              </a:lnSpc>
              <a:buNone/>
            </a:pPr>
            <a:r>
              <a:rPr lang="en-US" altLang="zh-CN" sz="2800" dirty="0" smtClean="0"/>
              <a:t>1. </a:t>
            </a:r>
            <a:r>
              <a:rPr lang="zh-CN" altLang="en-US" sz="2800" dirty="0" smtClean="0"/>
              <a:t>从大规模数据应用程序模型来说是一个巨大的倒退。 </a:t>
            </a:r>
            <a:endParaRPr lang="en-US" altLang="zh-CN" sz="2800" dirty="0" smtClean="0"/>
          </a:p>
          <a:p>
            <a:pPr>
              <a:lnSpc>
                <a:spcPct val="80000"/>
              </a:lnSpc>
              <a:buNone/>
            </a:pPr>
            <a:r>
              <a:rPr lang="en-US" altLang="zh-CN" sz="2800" dirty="0" smtClean="0"/>
              <a:t>2. </a:t>
            </a:r>
            <a:r>
              <a:rPr lang="zh-CN" altLang="en-US" sz="2800" dirty="0" smtClean="0"/>
              <a:t>不是一个最优实现，因为它使用蛮力来代替索引。 </a:t>
            </a:r>
            <a:endParaRPr lang="en-US" altLang="zh-CN" sz="2800" dirty="0" smtClean="0"/>
          </a:p>
          <a:p>
            <a:pPr>
              <a:lnSpc>
                <a:spcPct val="80000"/>
              </a:lnSpc>
              <a:buNone/>
            </a:pPr>
            <a:r>
              <a:rPr lang="en-US" altLang="zh-CN" sz="2800" dirty="0" smtClean="0"/>
              <a:t>3. </a:t>
            </a:r>
            <a:r>
              <a:rPr lang="zh-CN" altLang="en-US" sz="2800" dirty="0" smtClean="0"/>
              <a:t>一点都不新奇，它只是实现了一个特定的</a:t>
            </a:r>
            <a:r>
              <a:rPr lang="en-US" altLang="zh-CN" sz="2800" dirty="0" smtClean="0"/>
              <a:t>25</a:t>
            </a:r>
            <a:r>
              <a:rPr lang="zh-CN" altLang="en-US" sz="2800" dirty="0" smtClean="0"/>
              <a:t>年前就有的众所周知的技术。 </a:t>
            </a:r>
            <a:endParaRPr lang="en-US" altLang="zh-CN" sz="2800" dirty="0" smtClean="0"/>
          </a:p>
          <a:p>
            <a:pPr>
              <a:lnSpc>
                <a:spcPct val="80000"/>
              </a:lnSpc>
              <a:buNone/>
            </a:pPr>
            <a:r>
              <a:rPr lang="en-US" altLang="zh-CN" sz="2800" dirty="0" smtClean="0"/>
              <a:t>4. </a:t>
            </a:r>
            <a:r>
              <a:rPr lang="zh-CN" altLang="en-US" sz="2800" dirty="0" smtClean="0"/>
              <a:t>失去了大部分目前数据库管理系统的特性。 </a:t>
            </a:r>
            <a:endParaRPr lang="en-US" altLang="zh-CN" sz="2800" dirty="0" smtClean="0"/>
          </a:p>
          <a:p>
            <a:pPr>
              <a:lnSpc>
                <a:spcPct val="80000"/>
              </a:lnSpc>
              <a:buNone/>
            </a:pPr>
            <a:r>
              <a:rPr lang="en-US" altLang="zh-CN" sz="2800" dirty="0" smtClean="0"/>
              <a:t>5. </a:t>
            </a:r>
            <a:r>
              <a:rPr lang="zh-CN" altLang="en-US" sz="2800" dirty="0" smtClean="0"/>
              <a:t>不能兼容所有目前数据库管理系统用户已经依赖的工具。</a:t>
            </a:r>
            <a:endParaRPr lang="en-US" altLang="zh-CN" sz="2800" dirty="0" smtClean="0"/>
          </a:p>
          <a:p>
            <a:pPr marL="0">
              <a:lnSpc>
                <a:spcPct val="80000"/>
              </a:lnSpc>
              <a:buNone/>
            </a:pPr>
            <a:endParaRPr lang="zh-CN" altLang="en-US" sz="2800" dirty="0" smtClean="0"/>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normAutofit/>
          </a:bodyPr>
          <a:lstStyle/>
          <a:p>
            <a:r>
              <a:rPr lang="en-US" b="1" dirty="0" err="1" smtClean="0"/>
              <a:t>MapReduce</a:t>
            </a:r>
            <a:r>
              <a:rPr lang="en-US" b="1" dirty="0" smtClean="0"/>
              <a:t>：</a:t>
            </a:r>
            <a:r>
              <a:rPr lang="zh-CN" altLang="en-US" b="1" dirty="0" smtClean="0"/>
              <a:t>一个重大的倒退</a:t>
            </a:r>
            <a:endParaRPr lang="zh-CN" altLang="en-US" b="1" dirty="0"/>
          </a:p>
        </p:txBody>
      </p:sp>
      <p:sp>
        <p:nvSpPr>
          <p:cNvPr id="111619" name="Rectangle 3"/>
          <p:cNvSpPr>
            <a:spLocks noGrp="1" noChangeArrowheads="1"/>
          </p:cNvSpPr>
          <p:nvPr>
            <p:ph type="body" idx="1"/>
          </p:nvPr>
        </p:nvSpPr>
        <p:spPr>
          <a:xfrm>
            <a:off x="457200" y="1447800"/>
            <a:ext cx="8153400" cy="5053034"/>
          </a:xfrm>
        </p:spPr>
        <p:txBody>
          <a:bodyPr>
            <a:normAutofit/>
          </a:bodyPr>
          <a:lstStyle/>
          <a:p>
            <a:pPr marL="0">
              <a:lnSpc>
                <a:spcPct val="80000"/>
              </a:lnSpc>
              <a:buNone/>
            </a:pPr>
            <a:r>
              <a:rPr lang="en-US" altLang="zh-CN" sz="2800" dirty="0" err="1" smtClean="0"/>
              <a:t>MapReduce</a:t>
            </a:r>
            <a:r>
              <a:rPr lang="zh-CN" altLang="en-US" sz="2800" dirty="0" smtClean="0"/>
              <a:t>基础出发点是很易懂的。它由称为</a:t>
            </a:r>
            <a:r>
              <a:rPr lang="en-US" altLang="zh-CN" sz="2800" dirty="0" smtClean="0"/>
              <a:t>map</a:t>
            </a:r>
            <a:r>
              <a:rPr lang="zh-CN" altLang="en-US" sz="2800" dirty="0" smtClean="0"/>
              <a:t>和</a:t>
            </a:r>
            <a:r>
              <a:rPr lang="en-US" altLang="zh-CN" sz="2800" dirty="0" smtClean="0"/>
              <a:t>reduce</a:t>
            </a:r>
            <a:r>
              <a:rPr lang="zh-CN" altLang="en-US" sz="2800" dirty="0" smtClean="0"/>
              <a:t>的两部分用户程 序组成，然后利用框架在计算机集群上面根据需求运行多个程序实例来处理各个子任务，然后再对结果进行归并。 </a:t>
            </a:r>
            <a:endParaRPr lang="en-US" altLang="zh-CN" sz="2800" dirty="0" smtClean="0"/>
          </a:p>
          <a:p>
            <a:pPr marL="0">
              <a:lnSpc>
                <a:spcPct val="80000"/>
              </a:lnSpc>
              <a:buNone/>
            </a:pPr>
            <a:r>
              <a:rPr lang="zh-CN" altLang="en-US" sz="2800" dirty="0" smtClean="0"/>
              <a:t>五点：</a:t>
            </a:r>
            <a:endParaRPr lang="en-US" altLang="zh-CN" sz="2800" dirty="0" smtClean="0"/>
          </a:p>
          <a:p>
            <a:pPr marL="0">
              <a:lnSpc>
                <a:spcPct val="80000"/>
              </a:lnSpc>
              <a:buNone/>
            </a:pPr>
            <a:r>
              <a:rPr lang="en-US" sz="2800" b="1" dirty="0" smtClean="0"/>
              <a:t>1.    </a:t>
            </a:r>
            <a:r>
              <a:rPr lang="en-US" sz="2800" b="1" dirty="0" err="1" smtClean="0"/>
              <a:t>MapReduce</a:t>
            </a:r>
            <a:r>
              <a:rPr lang="zh-CN" altLang="en-US" sz="2800" b="1" dirty="0" smtClean="0"/>
              <a:t>是一个数据库存取的退步</a:t>
            </a:r>
            <a:endParaRPr lang="zh-CN" altLang="en-US" sz="2800" dirty="0" smtClean="0"/>
          </a:p>
          <a:p>
            <a:r>
              <a:rPr lang="zh-CN" altLang="en-US" sz="2800" dirty="0" smtClean="0"/>
              <a:t>做为一个数据处理模型，</a:t>
            </a:r>
            <a:r>
              <a:rPr lang="en-US" altLang="zh-CN" sz="2800" dirty="0" err="1" smtClean="0"/>
              <a:t>MapReduce</a:t>
            </a:r>
            <a:r>
              <a:rPr lang="zh-CN" altLang="en-US" sz="2800" dirty="0" smtClean="0"/>
              <a:t>呈现出了一个巨大的退步。数据库社区从 </a:t>
            </a:r>
            <a:r>
              <a:rPr lang="en-US" altLang="zh-CN" sz="2800" dirty="0" smtClean="0"/>
              <a:t>IBM</a:t>
            </a:r>
            <a:r>
              <a:rPr lang="zh-CN" altLang="en-US" sz="2800" dirty="0" smtClean="0"/>
              <a:t>在</a:t>
            </a:r>
            <a:r>
              <a:rPr lang="en-US" altLang="zh-CN" sz="2800" dirty="0" smtClean="0"/>
              <a:t>1968</a:t>
            </a:r>
            <a:r>
              <a:rPr lang="zh-CN" altLang="en-US" sz="2800" dirty="0" smtClean="0"/>
              <a:t>年第一次发布</a:t>
            </a:r>
            <a:r>
              <a:rPr lang="en-US" altLang="zh-CN" sz="2800" dirty="0" smtClean="0"/>
              <a:t>IMS</a:t>
            </a:r>
            <a:r>
              <a:rPr lang="zh-CN" altLang="en-US" sz="2800" dirty="0" smtClean="0"/>
              <a:t>以来的四十年中学到了以下三个经验：</a:t>
            </a:r>
          </a:p>
          <a:p>
            <a:pPr>
              <a:buNone/>
            </a:pPr>
            <a:r>
              <a:rPr lang="zh-CN" altLang="en-US" sz="2800" b="1" dirty="0" smtClean="0"/>
              <a:t>     *　结构描述是好的。</a:t>
            </a:r>
            <a:r>
              <a:rPr lang="zh-CN" altLang="en-US" sz="2800" dirty="0" smtClean="0"/>
              <a:t/>
            </a:r>
            <a:br>
              <a:rPr lang="zh-CN" altLang="en-US" sz="2800" dirty="0" smtClean="0"/>
            </a:br>
            <a:r>
              <a:rPr lang="zh-CN" altLang="en-US" sz="2800" b="1" dirty="0" smtClean="0"/>
              <a:t>*　将结构描述从程序中分离是好的</a:t>
            </a:r>
            <a:br>
              <a:rPr lang="zh-CN" altLang="en-US" sz="2800" b="1" dirty="0" smtClean="0"/>
            </a:br>
            <a:r>
              <a:rPr lang="zh-CN" altLang="en-US" sz="2800" b="1" dirty="0" smtClean="0"/>
              <a:t>*　高阶的访问语言是好的</a:t>
            </a:r>
            <a:endParaRPr lang="zh-CN" altLang="en-US" sz="2800" dirty="0" smtClean="0"/>
          </a:p>
          <a:p>
            <a:pPr marL="0">
              <a:lnSpc>
                <a:spcPct val="80000"/>
              </a:lnSpc>
              <a:buNone/>
            </a:pPr>
            <a:endParaRPr lang="en-US" altLang="zh-CN" sz="2800" dirty="0" smtClean="0"/>
          </a:p>
          <a:p>
            <a:pPr marL="0">
              <a:lnSpc>
                <a:spcPct val="80000"/>
              </a:lnSpc>
              <a:buNone/>
            </a:pPr>
            <a:endParaRPr lang="zh-CN" altLang="en-US" sz="2800" dirty="0" smtClean="0"/>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normAutofit/>
          </a:bodyPr>
          <a:lstStyle/>
          <a:p>
            <a:r>
              <a:rPr lang="en-US" b="1" dirty="0" err="1" smtClean="0"/>
              <a:t>MapReduce</a:t>
            </a:r>
            <a:r>
              <a:rPr lang="en-US" b="1" dirty="0" smtClean="0"/>
              <a:t>：</a:t>
            </a:r>
            <a:r>
              <a:rPr lang="zh-CN" altLang="en-US" b="1" dirty="0" smtClean="0"/>
              <a:t>一个重大的倒退</a:t>
            </a:r>
            <a:endParaRPr lang="zh-CN" altLang="en-US" b="1" dirty="0"/>
          </a:p>
        </p:txBody>
      </p:sp>
      <p:sp>
        <p:nvSpPr>
          <p:cNvPr id="111619" name="Rectangle 3"/>
          <p:cNvSpPr>
            <a:spLocks noGrp="1" noChangeArrowheads="1"/>
          </p:cNvSpPr>
          <p:nvPr>
            <p:ph type="body" idx="1"/>
          </p:nvPr>
        </p:nvSpPr>
        <p:spPr>
          <a:xfrm>
            <a:off x="457200" y="1447800"/>
            <a:ext cx="8153400" cy="5053034"/>
          </a:xfrm>
        </p:spPr>
        <p:txBody>
          <a:bodyPr>
            <a:normAutofit/>
          </a:bodyPr>
          <a:lstStyle/>
          <a:p>
            <a:pPr marL="0">
              <a:lnSpc>
                <a:spcPct val="80000"/>
              </a:lnSpc>
              <a:buNone/>
            </a:pPr>
            <a:r>
              <a:rPr lang="en-US" sz="2800" b="1" dirty="0" smtClean="0"/>
              <a:t>2.    </a:t>
            </a:r>
            <a:r>
              <a:rPr lang="en-US" sz="2800" b="1" dirty="0" err="1" smtClean="0"/>
              <a:t>MapReduce</a:t>
            </a:r>
            <a:r>
              <a:rPr lang="zh-CN" altLang="en-US" sz="2800" b="1" dirty="0" smtClean="0"/>
              <a:t>是一个粗燥的实现</a:t>
            </a:r>
          </a:p>
          <a:p>
            <a:r>
              <a:rPr lang="en-US" altLang="zh-CN" sz="2800" dirty="0" err="1" smtClean="0"/>
              <a:t>MapReduce</a:t>
            </a:r>
            <a:r>
              <a:rPr lang="zh-CN" altLang="en-US" sz="2800" dirty="0" smtClean="0"/>
              <a:t>没有索引，理所当然的只能使用蛮力来作为处理选项。而不管索引在当前情况下是否是一个最好的访问机制。</a:t>
            </a:r>
          </a:p>
          <a:p>
            <a:r>
              <a:rPr lang="en-US" altLang="zh-CN" sz="2800" dirty="0" err="1" smtClean="0"/>
              <a:t>MapReduce</a:t>
            </a:r>
            <a:r>
              <a:rPr lang="zh-CN" altLang="en-US" sz="2800" dirty="0" smtClean="0"/>
              <a:t>同时存在很多底层的实现问题，特别是数据交换和数据斜交的情况。</a:t>
            </a:r>
          </a:p>
          <a:p>
            <a:pPr>
              <a:lnSpc>
                <a:spcPct val="80000"/>
              </a:lnSpc>
              <a:buNone/>
            </a:pPr>
            <a:r>
              <a:rPr lang="en-US" sz="2800" b="1" dirty="0" smtClean="0"/>
              <a:t>3.    </a:t>
            </a:r>
            <a:r>
              <a:rPr lang="en-US" sz="2800" b="1" dirty="0" err="1" smtClean="0"/>
              <a:t>MapReduce</a:t>
            </a:r>
            <a:r>
              <a:rPr lang="zh-CN" altLang="en-US" sz="2800" b="1" dirty="0" smtClean="0"/>
              <a:t>并不新奇</a:t>
            </a:r>
            <a:endParaRPr lang="en-US" altLang="zh-CN" sz="2800" b="1" dirty="0" smtClean="0"/>
          </a:p>
          <a:p>
            <a:pPr>
              <a:lnSpc>
                <a:spcPct val="80000"/>
              </a:lnSpc>
            </a:pPr>
            <a:r>
              <a:rPr lang="en-US" altLang="zh-CN" sz="2800" dirty="0" err="1" smtClean="0"/>
              <a:t>MapReduce</a:t>
            </a:r>
            <a:r>
              <a:rPr lang="zh-CN" altLang="en-US" sz="2800" dirty="0" smtClean="0"/>
              <a:t>所使用的技术至少是</a:t>
            </a:r>
            <a:r>
              <a:rPr lang="en-US" altLang="zh-CN" sz="2800" dirty="0" smtClean="0"/>
              <a:t>20</a:t>
            </a:r>
            <a:r>
              <a:rPr lang="zh-CN" altLang="en-US" sz="2800" dirty="0" smtClean="0"/>
              <a:t>年前的。</a:t>
            </a:r>
            <a:endParaRPr lang="en-US" altLang="zh-CN" sz="2800" dirty="0" smtClean="0"/>
          </a:p>
          <a:p>
            <a:pPr>
              <a:lnSpc>
                <a:spcPct val="80000"/>
              </a:lnSpc>
            </a:pPr>
            <a:endParaRPr lang="zh-CN" altLang="en-US" sz="2800" dirty="0" smtClean="0"/>
          </a:p>
          <a:p>
            <a:pPr marL="0">
              <a:lnSpc>
                <a:spcPct val="80000"/>
              </a:lnSpc>
              <a:buNone/>
            </a:pPr>
            <a:endParaRPr lang="zh-CN" altLang="en-US" sz="2800" dirty="0" smtClean="0"/>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normAutofit/>
          </a:bodyPr>
          <a:lstStyle/>
          <a:p>
            <a:r>
              <a:rPr lang="en-US" b="1" dirty="0" err="1" smtClean="0"/>
              <a:t>MapReduce</a:t>
            </a:r>
            <a:r>
              <a:rPr lang="en-US" b="1" dirty="0" smtClean="0"/>
              <a:t>：</a:t>
            </a:r>
            <a:r>
              <a:rPr lang="zh-CN" altLang="en-US" b="1" dirty="0" smtClean="0"/>
              <a:t>一个重大的倒退</a:t>
            </a:r>
            <a:endParaRPr lang="zh-CN" altLang="en-US" b="1" dirty="0"/>
          </a:p>
        </p:txBody>
      </p:sp>
      <p:sp>
        <p:nvSpPr>
          <p:cNvPr id="111619" name="Rectangle 3"/>
          <p:cNvSpPr>
            <a:spLocks noGrp="1" noChangeArrowheads="1"/>
          </p:cNvSpPr>
          <p:nvPr>
            <p:ph type="body" idx="1"/>
          </p:nvPr>
        </p:nvSpPr>
        <p:spPr>
          <a:xfrm>
            <a:off x="457200" y="1447800"/>
            <a:ext cx="8153400" cy="5053034"/>
          </a:xfrm>
        </p:spPr>
        <p:txBody>
          <a:bodyPr>
            <a:normAutofit fontScale="92500" lnSpcReduction="20000"/>
          </a:bodyPr>
          <a:lstStyle/>
          <a:p>
            <a:pPr>
              <a:lnSpc>
                <a:spcPct val="80000"/>
              </a:lnSpc>
              <a:buNone/>
            </a:pPr>
            <a:r>
              <a:rPr lang="es-ES" sz="2800" b="1" dirty="0" smtClean="0"/>
              <a:t>4.    MapReduce失去了很多特性</a:t>
            </a:r>
          </a:p>
          <a:p>
            <a:r>
              <a:rPr lang="zh-CN" altLang="en-US" sz="2800" dirty="0" smtClean="0"/>
              <a:t>所有下面的特性都被现在的数据库管理系统提供了，而</a:t>
            </a:r>
            <a:r>
              <a:rPr lang="en-US" altLang="zh-CN" sz="2800" dirty="0" err="1" smtClean="0"/>
              <a:t>MapReduce</a:t>
            </a:r>
            <a:r>
              <a:rPr lang="zh-CN" altLang="en-US" sz="2800" dirty="0" smtClean="0"/>
              <a:t>没有：</a:t>
            </a:r>
          </a:p>
          <a:p>
            <a:pPr>
              <a:buNone/>
            </a:pPr>
            <a:r>
              <a:rPr lang="zh-CN" altLang="en-US" sz="2800" b="1" dirty="0" smtClean="0"/>
              <a:t>     * 批量导入</a:t>
            </a:r>
            <a:r>
              <a:rPr lang="zh-CN" altLang="en-US" sz="2800" dirty="0" smtClean="0"/>
              <a:t>     </a:t>
            </a:r>
            <a:r>
              <a:rPr lang="en-US" altLang="zh-CN" sz="2800" dirty="0" smtClean="0"/>
              <a:t>—— </a:t>
            </a:r>
            <a:r>
              <a:rPr lang="zh-CN" altLang="en-US" sz="2800" dirty="0" smtClean="0"/>
              <a:t>将输入数据转化成想要的格式并加载到数据库中</a:t>
            </a:r>
            <a:br>
              <a:rPr lang="zh-CN" altLang="en-US" sz="2800" dirty="0" smtClean="0"/>
            </a:br>
            <a:r>
              <a:rPr lang="zh-CN" altLang="en-US" sz="2800" b="1" dirty="0" smtClean="0"/>
              <a:t>* 索引 </a:t>
            </a:r>
            <a:r>
              <a:rPr lang="zh-CN" altLang="en-US" sz="2800" dirty="0" smtClean="0"/>
              <a:t>              </a:t>
            </a:r>
            <a:r>
              <a:rPr lang="en-US" altLang="zh-CN" sz="2800" dirty="0" smtClean="0"/>
              <a:t>—— </a:t>
            </a:r>
            <a:r>
              <a:rPr lang="zh-CN" altLang="en-US" sz="2800" dirty="0" smtClean="0"/>
              <a:t>如上文所述</a:t>
            </a:r>
            <a:br>
              <a:rPr lang="zh-CN" altLang="en-US" sz="2800" dirty="0" smtClean="0"/>
            </a:br>
            <a:r>
              <a:rPr lang="zh-CN" altLang="en-US" sz="2800" b="1" dirty="0" smtClean="0"/>
              <a:t>* 更新 </a:t>
            </a:r>
            <a:r>
              <a:rPr lang="zh-CN" altLang="en-US" sz="2800" dirty="0" smtClean="0"/>
              <a:t>              </a:t>
            </a:r>
            <a:r>
              <a:rPr lang="en-US" altLang="zh-CN" sz="2800" dirty="0" smtClean="0"/>
              <a:t>—— </a:t>
            </a:r>
            <a:r>
              <a:rPr lang="zh-CN" altLang="en-US" sz="2800" dirty="0" smtClean="0"/>
              <a:t>改变数据集中的数据</a:t>
            </a:r>
            <a:br>
              <a:rPr lang="zh-CN" altLang="en-US" sz="2800" dirty="0" smtClean="0"/>
            </a:br>
            <a:r>
              <a:rPr lang="zh-CN" altLang="en-US" sz="2800" b="1" dirty="0" smtClean="0"/>
              <a:t>* 事务</a:t>
            </a:r>
            <a:r>
              <a:rPr lang="zh-CN" altLang="en-US" sz="2800" dirty="0" smtClean="0"/>
              <a:t>               </a:t>
            </a:r>
            <a:r>
              <a:rPr lang="en-US" altLang="zh-CN" sz="2800" dirty="0" smtClean="0"/>
              <a:t>—— </a:t>
            </a:r>
            <a:r>
              <a:rPr lang="zh-CN" altLang="en-US" sz="2800" dirty="0" smtClean="0"/>
              <a:t>支持并行更新以及从失败的更新中恢复</a:t>
            </a:r>
            <a:br>
              <a:rPr lang="zh-CN" altLang="en-US" sz="2800" dirty="0" smtClean="0"/>
            </a:br>
            <a:r>
              <a:rPr lang="zh-CN" altLang="en-US" sz="2800" b="1" dirty="0" smtClean="0"/>
              <a:t>* 完善的约束</a:t>
            </a:r>
            <a:r>
              <a:rPr lang="zh-CN" altLang="en-US" sz="2800" dirty="0" smtClean="0"/>
              <a:t>        </a:t>
            </a:r>
            <a:r>
              <a:rPr lang="en-US" altLang="zh-CN" sz="2800" dirty="0" smtClean="0"/>
              <a:t>—— </a:t>
            </a:r>
            <a:r>
              <a:rPr lang="zh-CN" altLang="en-US" sz="2800" dirty="0" smtClean="0"/>
              <a:t>防止垃圾数据添加到数据集</a:t>
            </a:r>
            <a:br>
              <a:rPr lang="zh-CN" altLang="en-US" sz="2800" dirty="0" smtClean="0"/>
            </a:br>
            <a:r>
              <a:rPr lang="zh-CN" altLang="en-US" sz="2800" b="1" dirty="0" smtClean="0"/>
              <a:t>* 完善的引用</a:t>
            </a:r>
            <a:r>
              <a:rPr lang="zh-CN" altLang="en-US" sz="2800" dirty="0" smtClean="0"/>
              <a:t>        </a:t>
            </a:r>
            <a:r>
              <a:rPr lang="en-US" altLang="zh-CN" sz="2800" dirty="0" smtClean="0"/>
              <a:t>—— </a:t>
            </a:r>
            <a:r>
              <a:rPr lang="zh-CN" altLang="en-US" sz="2800" dirty="0" smtClean="0"/>
              <a:t>类似</a:t>
            </a:r>
            <a:r>
              <a:rPr lang="en-US" altLang="zh-CN" sz="2800" dirty="0" smtClean="0"/>
              <a:t>FK</a:t>
            </a:r>
            <a:r>
              <a:rPr lang="zh-CN" altLang="en-US" sz="2800" dirty="0" smtClean="0"/>
              <a:t>，防止垃圾数据的存在</a:t>
            </a:r>
            <a:br>
              <a:rPr lang="zh-CN" altLang="en-US" sz="2800" dirty="0" smtClean="0"/>
            </a:br>
            <a:r>
              <a:rPr lang="zh-CN" altLang="en-US" sz="2800" b="1" dirty="0" smtClean="0"/>
              <a:t>* 视图 </a:t>
            </a:r>
            <a:r>
              <a:rPr lang="zh-CN" altLang="en-US" sz="2800" dirty="0" smtClean="0"/>
              <a:t>              </a:t>
            </a:r>
            <a:r>
              <a:rPr lang="en-US" altLang="zh-CN" sz="2800" dirty="0" smtClean="0"/>
              <a:t>—— </a:t>
            </a:r>
            <a:r>
              <a:rPr lang="zh-CN" altLang="en-US" sz="2800" dirty="0" smtClean="0"/>
              <a:t>底层逻辑数据描述可以改变但不需要重写程序</a:t>
            </a:r>
          </a:p>
          <a:p>
            <a:r>
              <a:rPr lang="zh-CN" altLang="en-US" sz="2800" dirty="0" smtClean="0"/>
              <a:t> 简单的说来，</a:t>
            </a:r>
            <a:r>
              <a:rPr lang="en-US" altLang="zh-CN" sz="2800" dirty="0" err="1" smtClean="0"/>
              <a:t>MapReduce</a:t>
            </a:r>
            <a:r>
              <a:rPr lang="zh-CN" altLang="en-US" sz="2800" dirty="0" smtClean="0"/>
              <a:t>只提供了现在数据库管理统的函数性功能。</a:t>
            </a:r>
          </a:p>
          <a:p>
            <a:pPr>
              <a:lnSpc>
                <a:spcPct val="80000"/>
              </a:lnSpc>
            </a:pPr>
            <a:endParaRPr lang="zh-CN" altLang="en-US" sz="2800" dirty="0" smtClean="0"/>
          </a:p>
          <a:p>
            <a:pPr marL="0">
              <a:lnSpc>
                <a:spcPct val="80000"/>
              </a:lnSpc>
              <a:buNone/>
            </a:pPr>
            <a:endParaRPr lang="zh-CN" altLang="en-US" sz="2800" dirty="0" smtClean="0"/>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normAutofit/>
          </a:bodyPr>
          <a:lstStyle/>
          <a:p>
            <a:r>
              <a:rPr lang="en-US" b="1" dirty="0" err="1" smtClean="0"/>
              <a:t>MapReduce</a:t>
            </a:r>
            <a:r>
              <a:rPr lang="en-US" b="1" dirty="0" smtClean="0"/>
              <a:t>：</a:t>
            </a:r>
            <a:r>
              <a:rPr lang="zh-CN" altLang="en-US" b="1" dirty="0" smtClean="0"/>
              <a:t>一个重大的倒退</a:t>
            </a:r>
            <a:endParaRPr lang="zh-CN" altLang="en-US" b="1" dirty="0"/>
          </a:p>
        </p:txBody>
      </p:sp>
      <p:sp>
        <p:nvSpPr>
          <p:cNvPr id="111619" name="Rectangle 3"/>
          <p:cNvSpPr>
            <a:spLocks noGrp="1" noChangeArrowheads="1"/>
          </p:cNvSpPr>
          <p:nvPr>
            <p:ph type="body" idx="1"/>
          </p:nvPr>
        </p:nvSpPr>
        <p:spPr>
          <a:xfrm>
            <a:off x="457200" y="1447800"/>
            <a:ext cx="8153400" cy="5053034"/>
          </a:xfrm>
        </p:spPr>
        <p:txBody>
          <a:bodyPr>
            <a:normAutofit fontScale="92500"/>
          </a:bodyPr>
          <a:lstStyle/>
          <a:p>
            <a:pPr>
              <a:buNone/>
            </a:pPr>
            <a:r>
              <a:rPr lang="en-US" sz="2800" b="1" dirty="0" smtClean="0"/>
              <a:t>5.    </a:t>
            </a:r>
            <a:r>
              <a:rPr lang="en-US" sz="2800" b="1" dirty="0" err="1" smtClean="0"/>
              <a:t>MapReduce</a:t>
            </a:r>
            <a:r>
              <a:rPr lang="zh-CN" altLang="en-US" sz="2800" b="1" dirty="0" smtClean="0"/>
              <a:t>与现有的数据库管理系统工具不兼容</a:t>
            </a:r>
            <a:endParaRPr lang="zh-CN" altLang="en-US" sz="2800" dirty="0" smtClean="0"/>
          </a:p>
          <a:p>
            <a:r>
              <a:rPr lang="zh-CN" altLang="en-US" sz="2400" dirty="0" smtClean="0"/>
              <a:t>一个现代的</a:t>
            </a:r>
            <a:r>
              <a:rPr lang="en-US" altLang="zh-CN" sz="2400" dirty="0" smtClean="0"/>
              <a:t>SQL</a:t>
            </a:r>
            <a:r>
              <a:rPr lang="zh-CN" altLang="en-US" sz="2400" dirty="0" smtClean="0"/>
              <a:t>数据库管理系统都拥有如下可用的工具：</a:t>
            </a:r>
          </a:p>
          <a:p>
            <a:pPr>
              <a:buNone/>
            </a:pPr>
            <a:r>
              <a:rPr lang="zh-CN" altLang="en-US" sz="2400" b="1" dirty="0" smtClean="0"/>
              <a:t>      * 报表</a:t>
            </a:r>
            <a:r>
              <a:rPr lang="zh-CN" altLang="en-US" sz="2400" dirty="0" smtClean="0"/>
              <a:t>                </a:t>
            </a:r>
            <a:r>
              <a:rPr lang="en-US" altLang="zh-CN" sz="2400" dirty="0" smtClean="0"/>
              <a:t>—— (</a:t>
            </a:r>
            <a:r>
              <a:rPr lang="zh-CN" altLang="en-US" sz="2400" dirty="0" smtClean="0"/>
              <a:t>比如水晶报表</a:t>
            </a:r>
            <a:r>
              <a:rPr lang="en-US" altLang="zh-CN" sz="2400" dirty="0" smtClean="0"/>
              <a:t>) </a:t>
            </a:r>
            <a:r>
              <a:rPr lang="zh-CN" altLang="en-US" sz="2400" dirty="0" smtClean="0"/>
              <a:t>将数据友好的展示给人</a:t>
            </a:r>
            <a:br>
              <a:rPr lang="zh-CN" altLang="en-US" sz="2400" dirty="0" smtClean="0"/>
            </a:br>
            <a:r>
              <a:rPr lang="zh-CN" altLang="en-US" sz="2400" b="1" dirty="0" smtClean="0"/>
              <a:t>* 商业智能工具</a:t>
            </a:r>
            <a:r>
              <a:rPr lang="zh-CN" altLang="en-US" sz="2400" dirty="0" smtClean="0"/>
              <a:t>        </a:t>
            </a:r>
            <a:r>
              <a:rPr lang="en-US" altLang="zh-CN" sz="2400" dirty="0" smtClean="0"/>
              <a:t>—— (</a:t>
            </a:r>
            <a:r>
              <a:rPr lang="zh-CN" altLang="en-US" sz="2400" dirty="0" smtClean="0"/>
              <a:t>比如</a:t>
            </a:r>
            <a:r>
              <a:rPr lang="en-US" altLang="zh-CN" sz="2400" dirty="0" smtClean="0"/>
              <a:t>Business Objects or </a:t>
            </a:r>
            <a:r>
              <a:rPr lang="en-US" altLang="zh-CN" sz="2400" dirty="0" err="1" smtClean="0"/>
              <a:t>Cognos</a:t>
            </a:r>
            <a:r>
              <a:rPr lang="en-US" altLang="zh-CN" sz="2400" dirty="0" smtClean="0"/>
              <a:t>)</a:t>
            </a:r>
            <a:r>
              <a:rPr lang="zh-CN" altLang="en-US" sz="2400" dirty="0" smtClean="0"/>
              <a:t>允许在数据仓库中进行特定查询</a:t>
            </a:r>
            <a:br>
              <a:rPr lang="zh-CN" altLang="en-US" sz="2400" dirty="0" smtClean="0"/>
            </a:br>
            <a:r>
              <a:rPr lang="zh-CN" altLang="en-US" sz="2400" b="1" dirty="0" smtClean="0"/>
              <a:t>* 数据挖掘工具 </a:t>
            </a:r>
            <a:r>
              <a:rPr lang="zh-CN" altLang="en-US" sz="2400" dirty="0" smtClean="0"/>
              <a:t>       </a:t>
            </a:r>
            <a:r>
              <a:rPr lang="en-US" altLang="zh-CN" sz="2400" dirty="0" smtClean="0"/>
              <a:t>—— (</a:t>
            </a:r>
            <a:r>
              <a:rPr lang="zh-CN" altLang="en-US" sz="2400" dirty="0" smtClean="0"/>
              <a:t>比如</a:t>
            </a:r>
            <a:r>
              <a:rPr lang="en-US" altLang="zh-CN" sz="2400" dirty="0" smtClean="0"/>
              <a:t>Oracle Data Mining)</a:t>
            </a:r>
            <a:r>
              <a:rPr lang="zh-CN" altLang="en-US" sz="2400" dirty="0" smtClean="0"/>
              <a:t>允许用户在大数据集中发现数据规律</a:t>
            </a:r>
            <a:br>
              <a:rPr lang="zh-CN" altLang="en-US" sz="2400" dirty="0" smtClean="0"/>
            </a:br>
            <a:r>
              <a:rPr lang="zh-CN" altLang="en-US" sz="2400" b="1" dirty="0" smtClean="0"/>
              <a:t>* 复制工具</a:t>
            </a:r>
            <a:r>
              <a:rPr lang="zh-CN" altLang="en-US" sz="2400" dirty="0" smtClean="0"/>
              <a:t>            </a:t>
            </a:r>
            <a:r>
              <a:rPr lang="en-US" altLang="zh-CN" sz="2400" dirty="0" smtClean="0"/>
              <a:t>—— </a:t>
            </a:r>
            <a:r>
              <a:rPr lang="zh-CN" altLang="en-US" sz="2400" dirty="0" smtClean="0"/>
              <a:t>允许用户在不同的数据库中进行复制传输</a:t>
            </a:r>
            <a:br>
              <a:rPr lang="zh-CN" altLang="en-US" sz="2400" dirty="0" smtClean="0"/>
            </a:br>
            <a:r>
              <a:rPr lang="zh-CN" altLang="en-US" sz="2400" b="1" dirty="0" smtClean="0"/>
              <a:t>* 数据库设计工具</a:t>
            </a:r>
            <a:r>
              <a:rPr lang="zh-CN" altLang="en-US" sz="2400" dirty="0" smtClean="0"/>
              <a:t>    </a:t>
            </a:r>
            <a:r>
              <a:rPr lang="en-US" altLang="zh-CN" sz="2400" dirty="0" smtClean="0"/>
              <a:t>—— </a:t>
            </a:r>
            <a:r>
              <a:rPr lang="zh-CN" altLang="en-US" sz="2400" dirty="0" smtClean="0"/>
              <a:t>帮助用户构建数据库</a:t>
            </a:r>
          </a:p>
          <a:p>
            <a:r>
              <a:rPr lang="en-US" altLang="zh-CN" sz="2400" dirty="0" err="1" smtClean="0"/>
              <a:t>MapReduce</a:t>
            </a:r>
            <a:r>
              <a:rPr lang="zh-CN" altLang="en-US" sz="2400" dirty="0" smtClean="0"/>
              <a:t>不能使用这些工具，同时它也没有自己的工具。直到它能与</a:t>
            </a:r>
            <a:r>
              <a:rPr lang="en-US" altLang="zh-CN" sz="2400" dirty="0" smtClean="0"/>
              <a:t>SQL</a:t>
            </a:r>
            <a:r>
              <a:rPr lang="zh-CN" altLang="en-US" sz="2400" dirty="0" smtClean="0"/>
              <a:t>兼容或者有人编写了这些工具，</a:t>
            </a:r>
            <a:r>
              <a:rPr lang="en-US" altLang="zh-CN" sz="2400" dirty="0" err="1" smtClean="0"/>
              <a:t>MapReduce</a:t>
            </a:r>
            <a:r>
              <a:rPr lang="zh-CN" altLang="en-US" sz="2400" dirty="0" smtClean="0"/>
              <a:t>仍然在端到端的任务中显 得十分困难。</a:t>
            </a:r>
          </a:p>
          <a:p>
            <a:pPr>
              <a:lnSpc>
                <a:spcPct val="80000"/>
              </a:lnSpc>
            </a:pPr>
            <a:endParaRPr lang="zh-CN" altLang="en-US" sz="2800" dirty="0" smtClean="0"/>
          </a:p>
          <a:p>
            <a:pPr marL="0">
              <a:lnSpc>
                <a:spcPct val="80000"/>
              </a:lnSpc>
              <a:buNone/>
            </a:pPr>
            <a:endParaRPr lang="zh-CN" altLang="en-US" sz="2800" dirty="0" smtClean="0"/>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normAutofit/>
          </a:bodyPr>
          <a:lstStyle/>
          <a:p>
            <a:r>
              <a:rPr lang="en-US" altLang="zh-CN" b="1" dirty="0" smtClean="0"/>
              <a:t>Google</a:t>
            </a:r>
            <a:r>
              <a:rPr lang="zh-CN" altLang="en-US" b="1" dirty="0" smtClean="0"/>
              <a:t>新的索引系统</a:t>
            </a:r>
            <a:r>
              <a:rPr lang="en-US" altLang="zh-CN" b="1" dirty="0" smtClean="0"/>
              <a:t> </a:t>
            </a:r>
            <a:endParaRPr lang="zh-CN" altLang="en-US" b="1" dirty="0"/>
          </a:p>
        </p:txBody>
      </p:sp>
      <p:sp>
        <p:nvSpPr>
          <p:cNvPr id="111619" name="Rectangle 3"/>
          <p:cNvSpPr>
            <a:spLocks noGrp="1" noChangeArrowheads="1"/>
          </p:cNvSpPr>
          <p:nvPr>
            <p:ph type="body" idx="1"/>
          </p:nvPr>
        </p:nvSpPr>
        <p:spPr>
          <a:xfrm>
            <a:off x="457200" y="1447800"/>
            <a:ext cx="8153400" cy="5053034"/>
          </a:xfrm>
        </p:spPr>
        <p:txBody>
          <a:bodyPr>
            <a:normAutofit/>
          </a:bodyPr>
          <a:lstStyle/>
          <a:p>
            <a:pPr>
              <a:lnSpc>
                <a:spcPct val="80000"/>
              </a:lnSpc>
            </a:pPr>
            <a:r>
              <a:rPr lang="en-US" altLang="zh-CN" sz="2800" dirty="0" smtClean="0"/>
              <a:t>Google</a:t>
            </a:r>
            <a:r>
              <a:rPr lang="zh-CN" altLang="en-US" sz="2800" dirty="0" smtClean="0"/>
              <a:t>在新型网络内容索引系统</a:t>
            </a:r>
            <a:r>
              <a:rPr lang="en-US" altLang="zh-CN" sz="2800" dirty="0" smtClean="0"/>
              <a:t>——Caffeine</a:t>
            </a:r>
            <a:r>
              <a:rPr lang="zh-CN" altLang="en-US" sz="2800" dirty="0" smtClean="0"/>
              <a:t>中，放弃以</a:t>
            </a:r>
            <a:r>
              <a:rPr lang="en-US" altLang="zh-CN" sz="2800" dirty="0" err="1" smtClean="0"/>
              <a:t>MapReduce</a:t>
            </a:r>
            <a:r>
              <a:rPr lang="zh-CN" altLang="en-US" sz="2800" dirty="0" smtClean="0"/>
              <a:t>为基础架构的分布式计算平台。</a:t>
            </a:r>
            <a:endParaRPr lang="en-US" altLang="zh-CN" sz="2800" dirty="0" smtClean="0"/>
          </a:p>
          <a:p>
            <a:pPr>
              <a:lnSpc>
                <a:spcPct val="80000"/>
              </a:lnSpc>
            </a:pPr>
            <a:r>
              <a:rPr lang="en-US" sz="2800" dirty="0" smtClean="0"/>
              <a:t>Google</a:t>
            </a:r>
            <a:r>
              <a:rPr lang="zh-CN" altLang="en-US" sz="2800" dirty="0" smtClean="0"/>
              <a:t>的后端索引系统将从</a:t>
            </a:r>
            <a:r>
              <a:rPr lang="en-US" sz="2800" dirty="0" err="1" smtClean="0"/>
              <a:t>MapReduce</a:t>
            </a:r>
            <a:r>
              <a:rPr lang="zh-CN" altLang="en-US" sz="2800" dirty="0" smtClean="0"/>
              <a:t>上移除，并向</a:t>
            </a:r>
            <a:r>
              <a:rPr lang="en-US" sz="2800" dirty="0" smtClean="0"/>
              <a:t>Google</a:t>
            </a:r>
            <a:r>
              <a:rPr lang="zh-CN" altLang="en-US" sz="2800" dirty="0" smtClean="0"/>
              <a:t>新建的分布式数据库平台</a:t>
            </a:r>
            <a:r>
              <a:rPr lang="en-US" altLang="zh-CN" sz="2800" dirty="0" smtClean="0"/>
              <a:t>——</a:t>
            </a:r>
            <a:r>
              <a:rPr lang="en-US" sz="2800" dirty="0" err="1" smtClean="0"/>
              <a:t>BigTable</a:t>
            </a:r>
            <a:r>
              <a:rPr lang="zh-CN" altLang="en-US" sz="2800" dirty="0" smtClean="0"/>
              <a:t>上进行迁移。（早在</a:t>
            </a:r>
            <a:r>
              <a:rPr lang="en-US" sz="2800" dirty="0" smtClean="0"/>
              <a:t>Caffeine</a:t>
            </a:r>
            <a:r>
              <a:rPr lang="zh-CN" altLang="en-US" sz="2800" dirty="0" smtClean="0"/>
              <a:t>建立之前，</a:t>
            </a:r>
            <a:r>
              <a:rPr lang="en-US" sz="2800" dirty="0" smtClean="0"/>
              <a:t>Google</a:t>
            </a:r>
            <a:r>
              <a:rPr lang="zh-CN" altLang="en-US" sz="2800" dirty="0" smtClean="0"/>
              <a:t>就建立了基于</a:t>
            </a:r>
            <a:r>
              <a:rPr lang="en-US" sz="2800" dirty="0" err="1" smtClean="0"/>
              <a:t>MapReduce</a:t>
            </a:r>
            <a:r>
              <a:rPr lang="zh-CN" altLang="en-US" sz="2800" dirty="0" smtClean="0"/>
              <a:t>的搜索索引系统。）</a:t>
            </a:r>
            <a:endParaRPr lang="en-US" altLang="zh-CN" sz="2800" dirty="0" smtClean="0"/>
          </a:p>
          <a:p>
            <a:pPr>
              <a:lnSpc>
                <a:spcPct val="80000"/>
              </a:lnSpc>
            </a:pPr>
            <a:r>
              <a:rPr lang="zh-CN" altLang="en-US" sz="2800" dirty="0" smtClean="0"/>
              <a:t>基于</a:t>
            </a:r>
            <a:r>
              <a:rPr lang="en-US" sz="2800" dirty="0" err="1" smtClean="0"/>
              <a:t>MapReduce</a:t>
            </a:r>
            <a:r>
              <a:rPr lang="zh-CN" altLang="en-US" sz="2800" dirty="0" smtClean="0"/>
              <a:t>文件索引系统处理方式：“我们必须面对一个非常庞大的数据系统，在这之前，我们需要等待</a:t>
            </a:r>
            <a:r>
              <a:rPr lang="en-US" altLang="zh-CN" sz="2800" dirty="0" smtClean="0"/>
              <a:t>8</a:t>
            </a:r>
            <a:r>
              <a:rPr lang="zh-CN" altLang="en-US" sz="2800" dirty="0" smtClean="0"/>
              <a:t>个小时的计算时间我们才能够得到计算的全结果，然后我们就会把它发布到索引系统中去。过去我们一直在不停地重复这个耗时耗力的工作。”</a:t>
            </a:r>
            <a:endParaRPr lang="en-US" altLang="zh-CN" sz="2800" dirty="0" smtClean="0"/>
          </a:p>
          <a:p>
            <a:pPr marL="0">
              <a:lnSpc>
                <a:spcPct val="80000"/>
              </a:lnSpc>
              <a:buNone/>
            </a:pPr>
            <a:endParaRPr lang="zh-CN" altLang="en-US" sz="2800" dirty="0" smtClean="0"/>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428596" y="0"/>
            <a:ext cx="8229600" cy="1143000"/>
          </a:xfrm>
        </p:spPr>
        <p:txBody>
          <a:bodyPr>
            <a:normAutofit/>
          </a:bodyPr>
          <a:lstStyle/>
          <a:p>
            <a:r>
              <a:rPr lang="en-US" altLang="zh-CN" b="1" dirty="0" smtClean="0"/>
              <a:t>Google</a:t>
            </a:r>
            <a:r>
              <a:rPr lang="zh-CN" altLang="en-US" b="1" dirty="0" smtClean="0"/>
              <a:t>新的索引系统</a:t>
            </a:r>
            <a:r>
              <a:rPr lang="en-US" altLang="zh-CN" b="1" dirty="0" smtClean="0"/>
              <a:t> </a:t>
            </a:r>
            <a:endParaRPr lang="zh-CN" altLang="en-US" b="1" dirty="0"/>
          </a:p>
        </p:txBody>
      </p:sp>
      <p:sp>
        <p:nvSpPr>
          <p:cNvPr id="111619" name="Rectangle 3"/>
          <p:cNvSpPr>
            <a:spLocks noGrp="1" noChangeArrowheads="1"/>
          </p:cNvSpPr>
          <p:nvPr>
            <p:ph type="body" idx="1"/>
          </p:nvPr>
        </p:nvSpPr>
        <p:spPr>
          <a:xfrm>
            <a:off x="457200" y="1214422"/>
            <a:ext cx="8153400" cy="5643578"/>
          </a:xfrm>
        </p:spPr>
        <p:txBody>
          <a:bodyPr>
            <a:normAutofit/>
          </a:bodyPr>
          <a:lstStyle/>
          <a:p>
            <a:pPr>
              <a:lnSpc>
                <a:spcPct val="80000"/>
              </a:lnSpc>
              <a:buNone/>
            </a:pPr>
            <a:r>
              <a:rPr lang="en-US" altLang="zh-CN" sz="2800" dirty="0" smtClean="0"/>
              <a:t>Google</a:t>
            </a:r>
            <a:r>
              <a:rPr lang="zh-CN" altLang="en-US" sz="2800" dirty="0" smtClean="0"/>
              <a:t>放弃</a:t>
            </a:r>
            <a:r>
              <a:rPr lang="en-US" altLang="zh-CN" sz="2800" dirty="0" err="1" smtClean="0"/>
              <a:t>MapReduce</a:t>
            </a:r>
            <a:r>
              <a:rPr lang="zh-CN" altLang="en-US" sz="2800" dirty="0" smtClean="0"/>
              <a:t>的原因：</a:t>
            </a:r>
            <a:endParaRPr lang="en-US" altLang="zh-CN" sz="2800" dirty="0" smtClean="0"/>
          </a:p>
          <a:p>
            <a:pPr>
              <a:lnSpc>
                <a:spcPct val="80000"/>
              </a:lnSpc>
            </a:pPr>
            <a:r>
              <a:rPr lang="zh-CN" altLang="en-US" sz="2800" dirty="0" smtClean="0"/>
              <a:t>“</a:t>
            </a:r>
            <a:r>
              <a:rPr lang="en-US" altLang="zh-CN" sz="2800" dirty="0" err="1" smtClean="0"/>
              <a:t>MapReduce</a:t>
            </a:r>
            <a:r>
              <a:rPr lang="zh-CN" altLang="en-US" sz="2800" dirty="0" smtClean="0"/>
              <a:t>仅仅是一个批处理操作方式，”，“一般来说你不能启动下一阶段的命令操作，直到你完成第一项操作。”</a:t>
            </a:r>
            <a:endParaRPr lang="en-US" altLang="zh-CN" sz="2800" dirty="0" smtClean="0"/>
          </a:p>
          <a:p>
            <a:pPr>
              <a:lnSpc>
                <a:spcPct val="80000"/>
              </a:lnSpc>
            </a:pPr>
            <a:r>
              <a:rPr lang="zh-CN" altLang="en-US" sz="2800" dirty="0" smtClean="0"/>
              <a:t>它并不能为谷歌提供它所想要的索引速度，特别是随着实时检索时代的到来，谷歌需要的是在几秒内刷新索引内容，而非</a:t>
            </a:r>
            <a:r>
              <a:rPr lang="en-US" altLang="zh-CN" sz="2800" dirty="0" smtClean="0"/>
              <a:t>8</a:t>
            </a:r>
            <a:r>
              <a:rPr lang="zh-CN" altLang="en-US" sz="2800" dirty="0" smtClean="0"/>
              <a:t>小时。</a:t>
            </a:r>
            <a:endParaRPr lang="en-US" altLang="zh-CN" sz="2800" dirty="0" smtClean="0"/>
          </a:p>
          <a:p>
            <a:pPr>
              <a:lnSpc>
                <a:spcPct val="80000"/>
              </a:lnSpc>
            </a:pPr>
            <a:r>
              <a:rPr lang="zh-CN" altLang="en-US" sz="2800" dirty="0" smtClean="0"/>
              <a:t>麻省理工学院的数据库专家</a:t>
            </a:r>
            <a:r>
              <a:rPr lang="en-US" altLang="zh-CN" sz="2800" dirty="0" smtClean="0"/>
              <a:t>Mike </a:t>
            </a:r>
            <a:r>
              <a:rPr lang="en-US" altLang="zh-CN" sz="2800" dirty="0" err="1" smtClean="0"/>
              <a:t>Stonebraker</a:t>
            </a:r>
            <a:r>
              <a:rPr lang="zh-CN" altLang="en-US" sz="2800" dirty="0" smtClean="0"/>
              <a:t>认为，</a:t>
            </a:r>
            <a:r>
              <a:rPr lang="en-US" altLang="zh-CN" sz="2800" dirty="0" err="1" smtClean="0"/>
              <a:t>MapReduce</a:t>
            </a:r>
            <a:r>
              <a:rPr lang="zh-CN" altLang="en-US" sz="2800" dirty="0" smtClean="0"/>
              <a:t>的计算方法对于实时计算来说是很不合适的，是过时的。</a:t>
            </a:r>
          </a:p>
          <a:p>
            <a:pPr>
              <a:lnSpc>
                <a:spcPct val="80000"/>
              </a:lnSpc>
            </a:pPr>
            <a:r>
              <a:rPr lang="zh-CN" altLang="en-US" sz="2800" dirty="0" smtClean="0"/>
              <a:t>“</a:t>
            </a:r>
            <a:r>
              <a:rPr lang="en-US" altLang="zh-CN" sz="2800" dirty="0" err="1" smtClean="0"/>
              <a:t>MapReduce</a:t>
            </a:r>
            <a:r>
              <a:rPr lang="zh-CN" altLang="en-US" sz="2800" dirty="0" smtClean="0"/>
              <a:t>就像是游击队员而非正规军”，</a:t>
            </a:r>
            <a:r>
              <a:rPr lang="en-US" altLang="zh-CN" sz="2800" dirty="0" smtClean="0"/>
              <a:t> </a:t>
            </a:r>
            <a:r>
              <a:rPr lang="zh-CN" altLang="en-US" sz="2800" dirty="0" smtClean="0"/>
              <a:t>“如果你想基于</a:t>
            </a:r>
            <a:r>
              <a:rPr lang="en-US" altLang="zh-CN" sz="2800" dirty="0" err="1" smtClean="0"/>
              <a:t>Mapreduces</a:t>
            </a:r>
            <a:r>
              <a:rPr lang="zh-CN" altLang="en-US" sz="2800" dirty="0" smtClean="0"/>
              <a:t>建立分布式文件处理系统，如果你想实现更多的操作命令，那么必然会有错误发生。况且你并不能缩短处理的时间，这是</a:t>
            </a:r>
            <a:r>
              <a:rPr lang="en-US" altLang="zh-CN" sz="2800" dirty="0" smtClean="0"/>
              <a:t>Google</a:t>
            </a:r>
            <a:r>
              <a:rPr lang="zh-CN" altLang="en-US" sz="2800" dirty="0" smtClean="0"/>
              <a:t>选择放弃</a:t>
            </a:r>
            <a:r>
              <a:rPr lang="en-US" altLang="zh-CN" sz="2800" dirty="0" err="1" smtClean="0"/>
              <a:t>Mapreduces</a:t>
            </a:r>
            <a:r>
              <a:rPr lang="zh-CN" altLang="en-US" sz="2800" dirty="0" smtClean="0"/>
              <a:t>的原因。”</a:t>
            </a:r>
          </a:p>
          <a:p>
            <a:pPr>
              <a:lnSpc>
                <a:spcPct val="80000"/>
              </a:lnSpc>
            </a:pPr>
            <a:endParaRPr lang="en-US" altLang="zh-CN" sz="2800" dirty="0" smtClean="0"/>
          </a:p>
          <a:p>
            <a:pPr marL="0">
              <a:lnSpc>
                <a:spcPct val="80000"/>
              </a:lnSpc>
              <a:buNone/>
            </a:pPr>
            <a:endParaRPr lang="zh-CN" altLang="en-US" sz="2800" dirty="0" smtClean="0"/>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normAutofit/>
          </a:bodyPr>
          <a:lstStyle/>
          <a:p>
            <a:r>
              <a:rPr lang="en-US" altLang="zh-CN" b="1" dirty="0" smtClean="0"/>
              <a:t>Google</a:t>
            </a:r>
            <a:r>
              <a:rPr lang="zh-CN" altLang="en-US" b="1" dirty="0" smtClean="0"/>
              <a:t>新的索引系统</a:t>
            </a:r>
            <a:r>
              <a:rPr lang="en-US" altLang="zh-CN" b="1" dirty="0" smtClean="0"/>
              <a:t> </a:t>
            </a:r>
            <a:endParaRPr lang="zh-CN" altLang="en-US" b="1" dirty="0"/>
          </a:p>
        </p:txBody>
      </p:sp>
      <p:sp>
        <p:nvSpPr>
          <p:cNvPr id="111619" name="Rectangle 3"/>
          <p:cNvSpPr>
            <a:spLocks noGrp="1" noChangeArrowheads="1"/>
          </p:cNvSpPr>
          <p:nvPr>
            <p:ph type="body" idx="1"/>
          </p:nvPr>
        </p:nvSpPr>
        <p:spPr>
          <a:xfrm>
            <a:off x="457200" y="1447800"/>
            <a:ext cx="8153400" cy="5053034"/>
          </a:xfrm>
        </p:spPr>
        <p:txBody>
          <a:bodyPr>
            <a:normAutofit fontScale="92500" lnSpcReduction="10000"/>
          </a:bodyPr>
          <a:lstStyle/>
          <a:p>
            <a:pPr>
              <a:lnSpc>
                <a:spcPct val="80000"/>
              </a:lnSpc>
            </a:pPr>
            <a:r>
              <a:rPr lang="zh-CN" altLang="en-US" sz="2800" dirty="0" smtClean="0"/>
              <a:t>“</a:t>
            </a:r>
            <a:r>
              <a:rPr lang="zh-CN" altLang="en-US" sz="2800" b="1" dirty="0" smtClean="0"/>
              <a:t>与我们的老索引技术相比，</a:t>
            </a:r>
            <a:r>
              <a:rPr lang="en-US" altLang="zh-CN" sz="2800" b="1" dirty="0" smtClean="0"/>
              <a:t>Caffeine</a:t>
            </a:r>
            <a:r>
              <a:rPr lang="zh-CN" altLang="en-US" sz="2800" b="1" dirty="0" smtClean="0"/>
              <a:t>能够提供的新网络搜索结果提高</a:t>
            </a:r>
            <a:r>
              <a:rPr lang="en-US" altLang="zh-CN" sz="2800" b="1" dirty="0" smtClean="0"/>
              <a:t>50%</a:t>
            </a:r>
            <a:r>
              <a:rPr lang="zh-CN" altLang="en-US" sz="2800" b="1" dirty="0" smtClean="0"/>
              <a:t>，最大程度收集我们提供的网络内容。无论是新闻、还是博客或论坛，一经发布，用户都能发现相关内容的链接，索引速度较以前有大幅提高。</a:t>
            </a:r>
            <a:r>
              <a:rPr lang="zh-CN" altLang="en-US" sz="2800" dirty="0" smtClean="0"/>
              <a:t>”</a:t>
            </a:r>
            <a:endParaRPr lang="en-US" altLang="zh-CN" sz="2800" dirty="0" smtClean="0"/>
          </a:p>
          <a:p>
            <a:pPr>
              <a:lnSpc>
                <a:spcPct val="80000"/>
              </a:lnSpc>
              <a:buNone/>
            </a:pPr>
            <a:endParaRPr lang="en-US" altLang="zh-CN" sz="2800" dirty="0" smtClean="0"/>
          </a:p>
          <a:p>
            <a:pPr>
              <a:lnSpc>
                <a:spcPct val="80000"/>
              </a:lnSpc>
            </a:pPr>
            <a:r>
              <a:rPr lang="zh-CN" altLang="en-US" sz="2800" dirty="0" smtClean="0"/>
              <a:t>借助</a:t>
            </a:r>
            <a:r>
              <a:rPr lang="en-US" altLang="zh-CN" sz="2800" dirty="0" smtClean="0"/>
              <a:t>Caffeine</a:t>
            </a:r>
            <a:r>
              <a:rPr lang="zh-CN" altLang="en-US" sz="2800" dirty="0" smtClean="0"/>
              <a:t>，</a:t>
            </a:r>
            <a:r>
              <a:rPr lang="en-US" altLang="zh-CN" sz="2800" dirty="0" smtClean="0"/>
              <a:t>Google</a:t>
            </a:r>
            <a:r>
              <a:rPr lang="zh-CN" altLang="en-US" sz="2800" dirty="0" smtClean="0"/>
              <a:t>将加快索引次数的更新，对一小部分网络进行消化，而不是对整个网络重新索引并更新索引内容。</a:t>
            </a:r>
            <a:endParaRPr lang="en-US" altLang="zh-CN" sz="2800" dirty="0" smtClean="0"/>
          </a:p>
          <a:p>
            <a:r>
              <a:rPr lang="zh-CN" altLang="en-US" sz="2800" dirty="0" smtClean="0"/>
              <a:t>同时指出，</a:t>
            </a:r>
            <a:r>
              <a:rPr lang="en-US" sz="2800" dirty="0" err="1" smtClean="0"/>
              <a:t>MapReduce</a:t>
            </a:r>
            <a:r>
              <a:rPr lang="zh-CN" altLang="en-US" sz="2800" dirty="0" smtClean="0"/>
              <a:t>并非意味着消亡，在</a:t>
            </a:r>
            <a:r>
              <a:rPr lang="en-US" sz="2800" dirty="0" smtClean="0"/>
              <a:t>Caffeine</a:t>
            </a:r>
            <a:r>
              <a:rPr lang="zh-CN" altLang="en-US" sz="2800" dirty="0" smtClean="0"/>
              <a:t>中，仍然有基于</a:t>
            </a:r>
            <a:r>
              <a:rPr lang="en-US" sz="2800" dirty="0" err="1" smtClean="0"/>
              <a:t>MapReduce</a:t>
            </a:r>
            <a:r>
              <a:rPr lang="zh-CN" altLang="en-US" sz="2800" dirty="0" smtClean="0"/>
              <a:t>的批处理应用，以及全球尚有其它的基础设施。</a:t>
            </a:r>
          </a:p>
          <a:p>
            <a:r>
              <a:rPr lang="zh-CN" altLang="en-US" sz="2800" dirty="0" smtClean="0"/>
              <a:t>而在</a:t>
            </a:r>
            <a:r>
              <a:rPr lang="en-US" sz="2800" dirty="0" smtClean="0"/>
              <a:t>Caffeine</a:t>
            </a:r>
            <a:r>
              <a:rPr lang="zh-CN" altLang="en-US" sz="2800" dirty="0" smtClean="0"/>
              <a:t>的诞生之前，索引系统是谷歌最大的</a:t>
            </a:r>
            <a:r>
              <a:rPr lang="en-US" sz="2800" dirty="0" err="1" smtClean="0"/>
              <a:t>MapReduce</a:t>
            </a:r>
            <a:r>
              <a:rPr lang="zh-CN" altLang="en-US" sz="2800" dirty="0" smtClean="0"/>
              <a:t>的应用程序。</a:t>
            </a:r>
          </a:p>
          <a:p>
            <a:pPr>
              <a:lnSpc>
                <a:spcPct val="80000"/>
              </a:lnSpc>
            </a:pPr>
            <a:endParaRPr lang="en-US" altLang="zh-CN" sz="2800" dirty="0" smtClean="0"/>
          </a:p>
          <a:p>
            <a:pPr>
              <a:lnSpc>
                <a:spcPct val="80000"/>
              </a:lnSpc>
            </a:pPr>
            <a:endParaRPr lang="en-US" altLang="zh-CN" sz="2800" dirty="0" smtClean="0"/>
          </a:p>
          <a:p>
            <a:pPr marL="0">
              <a:lnSpc>
                <a:spcPct val="80000"/>
              </a:lnSpc>
              <a:buNone/>
            </a:pPr>
            <a:endParaRPr lang="zh-CN" altLang="en-US" sz="2800" dirty="0" smtClean="0"/>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normAutofit/>
          </a:bodyPr>
          <a:lstStyle/>
          <a:p>
            <a:r>
              <a:rPr lang="en-US" altLang="zh-CN" b="1" dirty="0" smtClean="0"/>
              <a:t>Google’s </a:t>
            </a:r>
            <a:r>
              <a:rPr lang="en-US" altLang="zh-CN" b="1" dirty="0" err="1" smtClean="0"/>
              <a:t>MapReduce</a:t>
            </a:r>
            <a:r>
              <a:rPr lang="en-US" altLang="zh-CN" b="1" dirty="0" smtClean="0"/>
              <a:t> Patent </a:t>
            </a:r>
            <a:endParaRPr lang="zh-CN" altLang="en-US" b="1" dirty="0"/>
          </a:p>
        </p:txBody>
      </p:sp>
      <p:sp>
        <p:nvSpPr>
          <p:cNvPr id="111619" name="Rectangle 3"/>
          <p:cNvSpPr>
            <a:spLocks noGrp="1" noChangeArrowheads="1"/>
          </p:cNvSpPr>
          <p:nvPr>
            <p:ph type="body" idx="1"/>
          </p:nvPr>
        </p:nvSpPr>
        <p:spPr>
          <a:xfrm>
            <a:off x="457200" y="1447800"/>
            <a:ext cx="8153400" cy="5053034"/>
          </a:xfrm>
        </p:spPr>
        <p:txBody>
          <a:bodyPr>
            <a:normAutofit/>
          </a:bodyPr>
          <a:lstStyle/>
          <a:p>
            <a:pPr>
              <a:lnSpc>
                <a:spcPct val="80000"/>
              </a:lnSpc>
            </a:pPr>
            <a:r>
              <a:rPr lang="zh-CN" altLang="en-US" sz="2800" dirty="0" smtClean="0"/>
              <a:t>专利</a:t>
            </a:r>
            <a:endParaRPr lang="en-US" altLang="zh-CN" sz="2800" dirty="0" smtClean="0"/>
          </a:p>
          <a:p>
            <a:pPr>
              <a:lnSpc>
                <a:spcPct val="80000"/>
              </a:lnSpc>
            </a:pPr>
            <a:r>
              <a:rPr lang="zh-CN" altLang="en-US" sz="2800" dirty="0" smtClean="0"/>
              <a:t>已经授权</a:t>
            </a:r>
            <a:r>
              <a:rPr lang="en-US" altLang="zh-CN" sz="2800" dirty="0" err="1" smtClean="0"/>
              <a:t>hadoop</a:t>
            </a:r>
            <a:endParaRPr lang="en-US" altLang="zh-CN" sz="2800" dirty="0" smtClean="0"/>
          </a:p>
          <a:p>
            <a:pPr>
              <a:lnSpc>
                <a:spcPct val="80000"/>
              </a:lnSpc>
            </a:pPr>
            <a:r>
              <a:rPr lang="en-US" altLang="zh-CN" sz="2800" dirty="0" smtClean="0"/>
              <a:t>http://patft.uspto.gov/netacgi/nph-Parser?Sect1=PTO1&amp;Sect2=HITOFF&amp;d=PALL&amp;p=1&amp;u=%2Fnetahtml%2FPTO%2Fsrchnum.htm&amp;r=1&amp;f=G&amp;l=50&amp;s1=7,650,331.PN.&amp;OS=PN/7,650,331&amp;RS=PN/7,650,331</a:t>
            </a:r>
            <a:endParaRPr lang="zh-CN" altLang="en-US" sz="2800" dirty="0" smtClean="0"/>
          </a:p>
          <a:p>
            <a:pPr marL="0">
              <a:lnSpc>
                <a:spcPct val="80000"/>
              </a:lnSpc>
              <a:buNone/>
            </a:pPr>
            <a:endParaRPr lang="zh-CN" altLang="en-US" sz="2800" dirty="0" smtClean="0"/>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参考资料</a:t>
            </a:r>
            <a:endParaRPr lang="zh-CN" altLang="en-US" dirty="0"/>
          </a:p>
        </p:txBody>
      </p:sp>
      <p:sp>
        <p:nvSpPr>
          <p:cNvPr id="3" name="内容占位符 2"/>
          <p:cNvSpPr>
            <a:spLocks noGrp="1"/>
          </p:cNvSpPr>
          <p:nvPr>
            <p:ph idx="1"/>
          </p:nvPr>
        </p:nvSpPr>
        <p:spPr/>
        <p:txBody>
          <a:bodyPr/>
          <a:lstStyle/>
          <a:p>
            <a:r>
              <a:rPr lang="en-US" altLang="zh-CN" dirty="0" smtClean="0"/>
              <a:t>Book</a:t>
            </a:r>
          </a:p>
          <a:p>
            <a:pPr>
              <a:buNone/>
            </a:pPr>
            <a:r>
              <a:rPr lang="zh-CN" altLang="en-US" dirty="0" smtClean="0"/>
              <a:t>（</a:t>
            </a:r>
            <a:r>
              <a:rPr lang="en-US" altLang="zh-CN" dirty="0" smtClean="0"/>
              <a:t>1</a:t>
            </a:r>
            <a:r>
              <a:rPr lang="zh-CN" altLang="en-US" dirty="0" smtClean="0"/>
              <a:t>）</a:t>
            </a:r>
            <a:r>
              <a:rPr lang="en-US" altLang="zh-CN" dirty="0" err="1" smtClean="0"/>
              <a:t>Hadoop</a:t>
            </a:r>
            <a:r>
              <a:rPr lang="en-US" altLang="zh-CN" dirty="0" smtClean="0"/>
              <a:t> The Definitive Guide</a:t>
            </a:r>
          </a:p>
          <a:p>
            <a:pPr>
              <a:buNone/>
            </a:pPr>
            <a:r>
              <a:rPr lang="zh-CN" altLang="en-US" dirty="0" smtClean="0"/>
              <a:t>（</a:t>
            </a:r>
            <a:r>
              <a:rPr lang="en-US" altLang="zh-CN" dirty="0" smtClean="0"/>
              <a:t>2</a:t>
            </a:r>
            <a:r>
              <a:rPr lang="zh-CN" altLang="en-US" dirty="0" smtClean="0"/>
              <a:t>）</a:t>
            </a:r>
            <a:r>
              <a:rPr lang="en-US" altLang="zh-CN" dirty="0" smtClean="0"/>
              <a:t>Pro </a:t>
            </a:r>
            <a:r>
              <a:rPr lang="en-US" altLang="zh-CN" dirty="0" err="1" smtClean="0"/>
              <a:t>Hadoop</a:t>
            </a:r>
            <a:endParaRPr lang="en-US" altLang="zh-CN" dirty="0" smtClean="0"/>
          </a:p>
          <a:p>
            <a:pPr>
              <a:buNone/>
            </a:pPr>
            <a:r>
              <a:rPr lang="zh-CN" altLang="en-US" dirty="0" smtClean="0"/>
              <a:t>（</a:t>
            </a:r>
            <a:r>
              <a:rPr lang="en-US" altLang="zh-CN" dirty="0" smtClean="0"/>
              <a:t>3</a:t>
            </a:r>
            <a:r>
              <a:rPr lang="zh-CN" altLang="en-US" dirty="0" smtClean="0"/>
              <a:t>）</a:t>
            </a:r>
            <a:r>
              <a:rPr lang="en-US" altLang="zh-CN" dirty="0" err="1" smtClean="0"/>
              <a:t>Hadoop</a:t>
            </a:r>
            <a:r>
              <a:rPr lang="en-US" altLang="zh-CN" dirty="0" smtClean="0"/>
              <a:t> in action</a:t>
            </a:r>
          </a:p>
          <a:p>
            <a:pPr>
              <a:buNone/>
            </a:pPr>
            <a:r>
              <a:rPr lang="zh-CN" altLang="en-US" dirty="0" smtClean="0"/>
              <a:t>（</a:t>
            </a:r>
            <a:r>
              <a:rPr lang="en-US" altLang="zh-CN" dirty="0" smtClean="0"/>
              <a:t>4</a:t>
            </a:r>
            <a:r>
              <a:rPr lang="zh-CN" altLang="en-US" dirty="0" smtClean="0"/>
              <a:t>）</a:t>
            </a:r>
            <a:r>
              <a:rPr lang="en-US" dirty="0" err="1" smtClean="0"/>
              <a:t>Hadoop</a:t>
            </a:r>
            <a:r>
              <a:rPr lang="en-US" dirty="0" smtClean="0"/>
              <a:t> in Practice </a:t>
            </a:r>
            <a:r>
              <a:rPr lang="zh-CN" altLang="en-US" dirty="0" smtClean="0"/>
              <a:t>正在进行中</a:t>
            </a:r>
            <a:endParaRPr lang="en-US" altLang="zh-CN" dirty="0" smtClean="0"/>
          </a:p>
          <a:p>
            <a:pPr>
              <a:buNone/>
            </a:pPr>
            <a:r>
              <a:rPr lang="zh-CN" altLang="en-US" dirty="0" smtClean="0"/>
              <a:t>（</a:t>
            </a:r>
            <a:r>
              <a:rPr lang="en-US" altLang="zh-CN" dirty="0" smtClean="0"/>
              <a:t>5</a:t>
            </a:r>
            <a:r>
              <a:rPr lang="zh-CN" altLang="en-US" dirty="0" smtClean="0"/>
              <a:t>）</a:t>
            </a:r>
            <a:r>
              <a:rPr lang="en-US" altLang="zh-CN" dirty="0" smtClean="0"/>
              <a:t>Data-Intensive Text Processing with </a:t>
            </a:r>
            <a:r>
              <a:rPr lang="en-US" altLang="zh-CN" dirty="0" err="1" smtClean="0"/>
              <a:t>MapReduce</a:t>
            </a:r>
            <a:endParaRPr lang="en-US" altLang="zh-CN" dirty="0" smtClean="0"/>
          </a:p>
          <a:p>
            <a:pPr>
              <a:buNone/>
            </a:pPr>
            <a:endParaRPr lang="zh-CN" alt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Google VS </a:t>
            </a:r>
            <a:r>
              <a:rPr lang="en-US" altLang="zh-CN" dirty="0" err="1" smtClean="0"/>
              <a:t>Hadoop</a:t>
            </a:r>
            <a:endParaRPr lang="zh-CN" altLang="en-US" dirty="0"/>
          </a:p>
        </p:txBody>
      </p:sp>
      <p:pic>
        <p:nvPicPr>
          <p:cNvPr id="1026" name="Picture 2"/>
          <p:cNvPicPr>
            <a:picLocks noChangeAspect="1" noChangeArrowheads="1"/>
          </p:cNvPicPr>
          <p:nvPr/>
        </p:nvPicPr>
        <p:blipFill>
          <a:blip r:embed="rId2"/>
          <a:srcRect/>
          <a:stretch>
            <a:fillRect/>
          </a:stretch>
        </p:blipFill>
        <p:spPr bwMode="auto">
          <a:xfrm>
            <a:off x="1285852" y="2000240"/>
            <a:ext cx="6791325" cy="3886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参考资料</a:t>
            </a:r>
            <a:endParaRPr lang="zh-CN" altLang="en-US" dirty="0"/>
          </a:p>
        </p:txBody>
      </p:sp>
      <p:sp>
        <p:nvSpPr>
          <p:cNvPr id="3" name="内容占位符 2"/>
          <p:cNvSpPr>
            <a:spLocks noGrp="1"/>
          </p:cNvSpPr>
          <p:nvPr>
            <p:ph idx="1"/>
          </p:nvPr>
        </p:nvSpPr>
        <p:spPr/>
        <p:txBody>
          <a:bodyPr>
            <a:normAutofit fontScale="85000" lnSpcReduction="20000"/>
          </a:bodyPr>
          <a:lstStyle/>
          <a:p>
            <a:r>
              <a:rPr lang="zh-CN" altLang="en-US" dirty="0" smtClean="0"/>
              <a:t>网站</a:t>
            </a:r>
            <a:endParaRPr lang="en-US" altLang="zh-CN" dirty="0" smtClean="0"/>
          </a:p>
          <a:p>
            <a:pPr>
              <a:buNone/>
            </a:pPr>
            <a:r>
              <a:rPr lang="en-US" altLang="zh-CN" dirty="0" smtClean="0">
                <a:hlinkClick r:id="rId2"/>
              </a:rPr>
              <a:t>(1)http://www.cloudera.com/blog/</a:t>
            </a:r>
            <a:endParaRPr lang="en-US" altLang="zh-CN" dirty="0" smtClean="0"/>
          </a:p>
          <a:p>
            <a:pPr>
              <a:buNone/>
            </a:pPr>
            <a:r>
              <a:rPr lang="en-US" altLang="zh-CN" dirty="0" smtClean="0"/>
              <a:t>(2)http://developer.yahoo.com/blogs/hadoop/</a:t>
            </a:r>
          </a:p>
          <a:p>
            <a:pPr>
              <a:buNone/>
            </a:pPr>
            <a:r>
              <a:rPr lang="en-US" altLang="zh-CN" dirty="0" smtClean="0"/>
              <a:t>(3)</a:t>
            </a:r>
            <a:r>
              <a:rPr lang="en-US" altLang="zh-CN" dirty="0" smtClean="0">
                <a:hlinkClick r:id="rId3"/>
              </a:rPr>
              <a:t>http://wiki.apache.org/hadoop/</a:t>
            </a:r>
            <a:endParaRPr lang="en-US" altLang="zh-CN" dirty="0" smtClean="0"/>
          </a:p>
          <a:p>
            <a:pPr>
              <a:buNone/>
            </a:pPr>
            <a:r>
              <a:rPr lang="en-US" altLang="zh-CN" dirty="0" smtClean="0"/>
              <a:t>(4) </a:t>
            </a:r>
            <a:r>
              <a:rPr lang="en-US" altLang="zh-CN" dirty="0" smtClean="0">
                <a:hlinkClick r:id="rId4"/>
              </a:rPr>
              <a:t>http://subject.csdn.net/hadoop/</a:t>
            </a:r>
            <a:endParaRPr lang="en-US" altLang="zh-CN" dirty="0" smtClean="0"/>
          </a:p>
          <a:p>
            <a:pPr>
              <a:buNone/>
            </a:pPr>
            <a:r>
              <a:rPr lang="en-US" altLang="zh-CN" dirty="0" smtClean="0"/>
              <a:t>(5) </a:t>
            </a:r>
            <a:r>
              <a:rPr lang="en-US" altLang="zh-CN" dirty="0" smtClean="0">
                <a:hlinkClick r:id="rId5"/>
              </a:rPr>
              <a:t>http://bbs.hadoopor.com/</a:t>
            </a:r>
            <a:endParaRPr lang="en-US" altLang="zh-CN" dirty="0" smtClean="0"/>
          </a:p>
          <a:p>
            <a:pPr>
              <a:buNone/>
            </a:pPr>
            <a:r>
              <a:rPr lang="en-US" altLang="zh-CN" dirty="0" smtClean="0"/>
              <a:t>(6) </a:t>
            </a:r>
            <a:r>
              <a:rPr lang="en-US" altLang="zh-CN" dirty="0" smtClean="0">
                <a:hlinkClick r:id="rId6"/>
              </a:rPr>
              <a:t>http://www.slideshare.net/</a:t>
            </a:r>
            <a:endParaRPr lang="en-US" altLang="zh-CN" dirty="0" smtClean="0"/>
          </a:p>
          <a:p>
            <a:pPr>
              <a:buNone/>
            </a:pPr>
            <a:r>
              <a:rPr lang="en-US" altLang="zh-CN" dirty="0" smtClean="0"/>
              <a:t>(7) </a:t>
            </a:r>
            <a:r>
              <a:rPr lang="en-US" altLang="zh-CN" dirty="0" smtClean="0">
                <a:hlinkClick r:id="rId7"/>
              </a:rPr>
              <a:t>http://code.google.com/intl/zh-CN/edu/parallel/index.html#_distrib_storage</a:t>
            </a:r>
            <a:endParaRPr lang="en-US" altLang="zh-CN" dirty="0" smtClean="0"/>
          </a:p>
          <a:p>
            <a:pPr>
              <a:buNone/>
            </a:pPr>
            <a:r>
              <a:rPr lang="en-US" altLang="zh-CN" dirty="0" smtClean="0"/>
              <a:t>(8) http://www.tbdata.org/</a:t>
            </a:r>
          </a:p>
          <a:p>
            <a:pPr>
              <a:buNone/>
            </a:pPr>
            <a:r>
              <a:rPr lang="en-US" altLang="zh-CN" dirty="0" smtClean="0"/>
              <a:t>……</a:t>
            </a:r>
          </a:p>
          <a:p>
            <a:pPr>
              <a:buNone/>
            </a:pPr>
            <a:endParaRPr lang="en-US" altLang="zh-CN" dirty="0" smtClean="0"/>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参考资料</a:t>
            </a:r>
            <a:endParaRPr lang="zh-CN" altLang="en-US" dirty="0"/>
          </a:p>
        </p:txBody>
      </p:sp>
      <p:sp>
        <p:nvSpPr>
          <p:cNvPr id="3" name="内容占位符 2"/>
          <p:cNvSpPr>
            <a:spLocks noGrp="1"/>
          </p:cNvSpPr>
          <p:nvPr>
            <p:ph idx="1"/>
          </p:nvPr>
        </p:nvSpPr>
        <p:spPr>
          <a:xfrm>
            <a:off x="457200" y="1600200"/>
            <a:ext cx="8229600" cy="4614882"/>
          </a:xfrm>
        </p:spPr>
        <p:txBody>
          <a:bodyPr>
            <a:normAutofit fontScale="92500" lnSpcReduction="20000"/>
          </a:bodyPr>
          <a:lstStyle/>
          <a:p>
            <a:r>
              <a:rPr lang="zh-CN" altLang="en-US" dirty="0" smtClean="0"/>
              <a:t>源码分析</a:t>
            </a:r>
            <a:endParaRPr lang="en-US" altLang="zh-CN" dirty="0" smtClean="0"/>
          </a:p>
          <a:p>
            <a:pPr>
              <a:buNone/>
            </a:pPr>
            <a:r>
              <a:rPr lang="en-US" altLang="zh-CN" dirty="0" smtClean="0"/>
              <a:t>(1)http://caibinbupt.javaeye.com/</a:t>
            </a:r>
          </a:p>
          <a:p>
            <a:pPr>
              <a:buNone/>
            </a:pPr>
            <a:r>
              <a:rPr lang="en-US" altLang="zh-CN" dirty="0" smtClean="0"/>
              <a:t>(2)http://www.cppblog.com/javenstudio/archive/2008/02/22/43076.html</a:t>
            </a:r>
          </a:p>
          <a:p>
            <a:pPr>
              <a:buNone/>
            </a:pPr>
            <a:r>
              <a:rPr lang="en-US" altLang="zh-CN" dirty="0" smtClean="0"/>
              <a:t>(3)http://www.cnblogs.com/duguguiyu/archive/2009/02/22/1396034.html</a:t>
            </a:r>
          </a:p>
          <a:p>
            <a:pPr>
              <a:buNone/>
            </a:pPr>
            <a:r>
              <a:rPr lang="en-US" altLang="zh-CN" dirty="0" smtClean="0"/>
              <a:t>(4)http://blog.csdn.net/shirdrn/archive/2009/09/19/4569702.aspx</a:t>
            </a:r>
          </a:p>
          <a:p>
            <a:pPr>
              <a:buNone/>
            </a:pPr>
            <a:r>
              <a:rPr lang="en-US" altLang="zh-CN" dirty="0" smtClean="0"/>
              <a:t>(5)http://coderplay.javaeye.com/blog/295097</a:t>
            </a:r>
          </a:p>
          <a:p>
            <a:pPr>
              <a:buNone/>
            </a:pPr>
            <a:r>
              <a:rPr lang="en-US" altLang="zh-CN" dirty="0" smtClean="0"/>
              <a:t>…….</a:t>
            </a:r>
          </a:p>
          <a:p>
            <a:endParaRPr lang="en-US" altLang="zh-CN" dirty="0" smtClean="0"/>
          </a:p>
          <a:p>
            <a:pPr>
              <a:buNone/>
            </a:pPr>
            <a:endParaRPr lang="zh-CN" altLang="en-US" dirty="0"/>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参考资料</a:t>
            </a:r>
            <a:endParaRPr lang="zh-CN" altLang="en-US" dirty="0"/>
          </a:p>
        </p:txBody>
      </p:sp>
      <p:sp>
        <p:nvSpPr>
          <p:cNvPr id="3" name="内容占位符 2"/>
          <p:cNvSpPr>
            <a:spLocks noGrp="1"/>
          </p:cNvSpPr>
          <p:nvPr>
            <p:ph idx="1"/>
          </p:nvPr>
        </p:nvSpPr>
        <p:spPr/>
        <p:txBody>
          <a:bodyPr/>
          <a:lstStyle/>
          <a:p>
            <a:r>
              <a:rPr lang="en-US" altLang="zh-CN" dirty="0" smtClean="0"/>
              <a:t>Paper</a:t>
            </a:r>
          </a:p>
          <a:p>
            <a:pPr>
              <a:buNone/>
            </a:pPr>
            <a:r>
              <a:rPr lang="en-US" altLang="zh-CN" dirty="0" smtClean="0"/>
              <a:t>(1)</a:t>
            </a:r>
            <a:r>
              <a:rPr lang="en-US" altLang="zh-CN" b="1" dirty="0" smtClean="0"/>
              <a:t> </a:t>
            </a:r>
            <a:r>
              <a:rPr lang="en-US" altLang="zh-CN" dirty="0" smtClean="0"/>
              <a:t>The Google File System</a:t>
            </a:r>
          </a:p>
          <a:p>
            <a:pPr>
              <a:buNone/>
            </a:pPr>
            <a:r>
              <a:rPr lang="en-US" altLang="zh-CN" dirty="0" smtClean="0"/>
              <a:t>(2)</a:t>
            </a:r>
            <a:r>
              <a:rPr lang="en-US" altLang="zh-CN" b="1" dirty="0" smtClean="0"/>
              <a:t> </a:t>
            </a:r>
            <a:r>
              <a:rPr lang="en-US" altLang="zh-CN" dirty="0" err="1" smtClean="0"/>
              <a:t>MapReduce</a:t>
            </a:r>
            <a:r>
              <a:rPr lang="en-US" altLang="zh-CN" dirty="0" smtClean="0"/>
              <a:t>: </a:t>
            </a:r>
            <a:r>
              <a:rPr lang="en-US" altLang="zh-CN" dirty="0" err="1" smtClean="0"/>
              <a:t>Simplied</a:t>
            </a:r>
            <a:r>
              <a:rPr lang="en-US" altLang="zh-CN" dirty="0" smtClean="0"/>
              <a:t> Data Processing on Large Clusters</a:t>
            </a:r>
          </a:p>
          <a:p>
            <a:pPr>
              <a:buNone/>
            </a:pPr>
            <a:r>
              <a:rPr lang="en-US" altLang="zh-CN" dirty="0" smtClean="0"/>
              <a:t>(3) The </a:t>
            </a:r>
            <a:r>
              <a:rPr lang="en-US" altLang="zh-CN" dirty="0" err="1" smtClean="0"/>
              <a:t>Hadoop</a:t>
            </a:r>
            <a:r>
              <a:rPr lang="en-US" altLang="zh-CN" dirty="0" smtClean="0"/>
              <a:t> Distributed File System</a:t>
            </a:r>
          </a:p>
          <a:p>
            <a:pPr>
              <a:buNone/>
            </a:pPr>
            <a:r>
              <a:rPr lang="en-US" altLang="zh-CN" dirty="0" smtClean="0"/>
              <a:t>(4) HDFS scalability: the limits to growth</a:t>
            </a:r>
          </a:p>
          <a:p>
            <a:pPr>
              <a:buNone/>
            </a:pPr>
            <a:r>
              <a:rPr lang="en-US" altLang="zh-CN" dirty="0" smtClean="0"/>
              <a:t>(5) Case Study   GFS: Evolution on Fast-forward</a:t>
            </a:r>
          </a:p>
          <a:p>
            <a:pPr>
              <a:buNone/>
            </a:pPr>
            <a:endParaRPr lang="zh-CN" alt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42910" y="714357"/>
            <a:ext cx="7772400" cy="857256"/>
          </a:xfrm>
        </p:spPr>
        <p:txBody>
          <a:bodyPr>
            <a:normAutofit fontScale="90000"/>
          </a:bodyPr>
          <a:lstStyle/>
          <a:p>
            <a:r>
              <a:rPr lang="en-US" altLang="zh-CN" dirty="0" smtClean="0"/>
              <a:t/>
            </a:r>
            <a:br>
              <a:rPr lang="en-US" altLang="zh-CN" dirty="0" smtClean="0"/>
            </a:br>
            <a:r>
              <a:rPr lang="en-US" altLang="zh-CN" dirty="0" err="1" smtClean="0"/>
              <a:t>Hadoop</a:t>
            </a:r>
            <a:r>
              <a:rPr lang="zh-CN" altLang="en-US" dirty="0" smtClean="0"/>
              <a:t>是什么</a:t>
            </a:r>
            <a:r>
              <a:rPr lang="en-US" altLang="zh-CN" dirty="0" smtClean="0"/>
              <a:t>?</a:t>
            </a:r>
            <a:br>
              <a:rPr lang="en-US" altLang="zh-CN" dirty="0" smtClean="0"/>
            </a:br>
            <a:endParaRPr lang="zh-CN" altLang="en-US" dirty="0"/>
          </a:p>
        </p:txBody>
      </p:sp>
      <p:sp>
        <p:nvSpPr>
          <p:cNvPr id="3" name="副标题 2"/>
          <p:cNvSpPr>
            <a:spLocks noGrp="1"/>
          </p:cNvSpPr>
          <p:nvPr>
            <p:ph type="subTitle" idx="1"/>
          </p:nvPr>
        </p:nvSpPr>
        <p:spPr>
          <a:xfrm>
            <a:off x="642910" y="2000240"/>
            <a:ext cx="7715304" cy="3357586"/>
          </a:xfrm>
        </p:spPr>
        <p:txBody>
          <a:bodyPr>
            <a:normAutofit/>
          </a:bodyPr>
          <a:lstStyle/>
          <a:p>
            <a:pPr marL="342900" indent="-342900" algn="l">
              <a:buFont typeface="Arial" pitchFamily="34" charset="0"/>
              <a:buChar char="•"/>
            </a:pPr>
            <a:r>
              <a:rPr lang="zh-CN" altLang="en-US" dirty="0" smtClean="0">
                <a:solidFill>
                  <a:schemeClr val="tx1"/>
                </a:solidFill>
              </a:rPr>
              <a:t>一个分布式文件系统和并行执行环境</a:t>
            </a:r>
          </a:p>
          <a:p>
            <a:pPr marL="342900" indent="-342900" algn="l">
              <a:buFont typeface="Arial" pitchFamily="34" charset="0"/>
              <a:buChar char="•"/>
            </a:pPr>
            <a:r>
              <a:rPr lang="zh-CN" altLang="en-US" dirty="0" smtClean="0">
                <a:solidFill>
                  <a:schemeClr val="tx1"/>
                </a:solidFill>
              </a:rPr>
              <a:t>让用户便捷地处理海量数据</a:t>
            </a:r>
          </a:p>
          <a:p>
            <a:pPr marL="342900" indent="-342900" algn="l">
              <a:buFont typeface="Arial" pitchFamily="34" charset="0"/>
              <a:buChar char="•"/>
            </a:pPr>
            <a:r>
              <a:rPr lang="en-US" altLang="zh-CN" dirty="0" smtClean="0">
                <a:solidFill>
                  <a:schemeClr val="tx1"/>
                </a:solidFill>
              </a:rPr>
              <a:t>Apache</a:t>
            </a:r>
            <a:r>
              <a:rPr lang="zh-CN" altLang="en-US" dirty="0" smtClean="0">
                <a:solidFill>
                  <a:schemeClr val="tx1"/>
                </a:solidFill>
              </a:rPr>
              <a:t>软件基金会下面的一个开源项目</a:t>
            </a:r>
          </a:p>
          <a:p>
            <a:pPr marL="342900" indent="-342900" algn="l">
              <a:buFont typeface="Arial" pitchFamily="34" charset="0"/>
              <a:buChar char="•"/>
            </a:pPr>
            <a:r>
              <a:rPr lang="zh-CN" altLang="en-US" dirty="0" smtClean="0">
                <a:solidFill>
                  <a:schemeClr val="tx1"/>
                </a:solidFill>
              </a:rPr>
              <a:t>目前</a:t>
            </a:r>
            <a:r>
              <a:rPr lang="en-US" altLang="zh-CN" dirty="0" smtClean="0">
                <a:solidFill>
                  <a:schemeClr val="tx1"/>
                </a:solidFill>
              </a:rPr>
              <a:t>Yahoo!</a:t>
            </a:r>
            <a:r>
              <a:rPr lang="zh-CN" altLang="en-US" dirty="0" smtClean="0">
                <a:solidFill>
                  <a:schemeClr val="tx1"/>
                </a:solidFill>
              </a:rPr>
              <a:t>是最主要的贡献者</a:t>
            </a:r>
          </a:p>
          <a:p>
            <a:endParaRPr lang="zh-CN" alt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ext Box 1"/>
          <p:cNvSpPr txBox="1">
            <a:spLocks noChangeArrowheads="1"/>
          </p:cNvSpPr>
          <p:nvPr/>
        </p:nvSpPr>
        <p:spPr bwMode="auto">
          <a:xfrm>
            <a:off x="3110400" y="326915"/>
            <a:ext cx="2921760" cy="430605"/>
          </a:xfrm>
          <a:prstGeom prst="rect">
            <a:avLst/>
          </a:prstGeom>
          <a:noFill/>
          <a:ln w="9525">
            <a:noFill/>
            <a:round/>
            <a:headEnd/>
            <a:tailEnd/>
          </a:ln>
          <a:effectLst/>
        </p:spPr>
        <p:txBody>
          <a:bodyPr wrap="none" lIns="81639" tIns="49734" rIns="81639" bIns="40820"/>
          <a:lstStyle/>
          <a:p>
            <a:pPr>
              <a:lnSpc>
                <a:spcPct val="98000"/>
              </a:lnSpc>
              <a:tabLst>
                <a:tab pos="656650" algn="l"/>
                <a:tab pos="1313299" algn="l"/>
                <a:tab pos="1969949" algn="l"/>
                <a:tab pos="2626599" algn="l"/>
              </a:tabLst>
            </a:pPr>
            <a:r>
              <a:rPr lang="en-US" sz="2400" dirty="0" err="1" smtClean="0">
                <a:solidFill>
                  <a:srgbClr val="000000"/>
                </a:solidFill>
                <a:ea typeface="DejaVu Sans" pitchFamily="16" charset="0"/>
                <a:cs typeface="DejaVu Sans" pitchFamily="16" charset="0"/>
              </a:rPr>
              <a:t>Hadoop</a:t>
            </a:r>
            <a:r>
              <a:rPr lang="en-US" sz="2400" dirty="0" err="1">
                <a:solidFill>
                  <a:srgbClr val="000000"/>
                </a:solidFill>
                <a:ea typeface="DejaVu Sans" pitchFamily="16" charset="0"/>
                <a:cs typeface="DejaVu Sans" pitchFamily="16" charset="0"/>
              </a:rPr>
              <a:t>大事记</a:t>
            </a:r>
            <a:endParaRPr lang="en-US" sz="2400" dirty="0">
              <a:solidFill>
                <a:srgbClr val="000000"/>
              </a:solidFill>
              <a:ea typeface="DejaVu Sans" pitchFamily="16" charset="0"/>
              <a:cs typeface="DejaVu Sans" pitchFamily="16" charset="0"/>
            </a:endParaRPr>
          </a:p>
        </p:txBody>
      </p:sp>
      <p:sp>
        <p:nvSpPr>
          <p:cNvPr id="21506" name="Text Box 2"/>
          <p:cNvSpPr txBox="1">
            <a:spLocks noChangeArrowheads="1"/>
          </p:cNvSpPr>
          <p:nvPr/>
        </p:nvSpPr>
        <p:spPr bwMode="auto">
          <a:xfrm>
            <a:off x="325441" y="1468954"/>
            <a:ext cx="8604000" cy="4896514"/>
          </a:xfrm>
          <a:prstGeom prst="rect">
            <a:avLst/>
          </a:prstGeom>
          <a:noFill/>
          <a:ln w="9525">
            <a:noFill/>
            <a:round/>
            <a:headEnd/>
            <a:tailEnd/>
          </a:ln>
          <a:effectLst/>
        </p:spPr>
        <p:txBody>
          <a:bodyPr wrap="none" lIns="81639" tIns="46991" rIns="81639" bIns="40820"/>
          <a:lstStyle/>
          <a:p>
            <a:pPr>
              <a:lnSpc>
                <a:spcPct val="98000"/>
              </a:lnSpc>
              <a:tabLst>
                <a:tab pos="656650" algn="l"/>
                <a:tab pos="1313299" algn="l"/>
                <a:tab pos="1969949" algn="l"/>
                <a:tab pos="2626599" algn="l"/>
                <a:tab pos="3283248" algn="l"/>
                <a:tab pos="3939898" algn="l"/>
                <a:tab pos="4596548" algn="l"/>
                <a:tab pos="5253198" algn="l"/>
                <a:tab pos="5909847" algn="l"/>
                <a:tab pos="6566497" algn="l"/>
                <a:tab pos="7223147" algn="l"/>
                <a:tab pos="7879796" algn="l"/>
                <a:tab pos="8536446" algn="l"/>
              </a:tabLst>
            </a:pPr>
            <a:r>
              <a:rPr lang="en-US" dirty="0">
                <a:solidFill>
                  <a:srgbClr val="000000"/>
                </a:solidFill>
                <a:ea typeface="DejaVu Sans" pitchFamily="16" charset="0"/>
                <a:cs typeface="DejaVu Sans" pitchFamily="16" charset="0"/>
              </a:rPr>
              <a:t>2004年-- </a:t>
            </a:r>
            <a:r>
              <a:rPr lang="en-US" dirty="0" err="1">
                <a:solidFill>
                  <a:srgbClr val="000000"/>
                </a:solidFill>
                <a:ea typeface="DejaVu Sans" pitchFamily="16" charset="0"/>
                <a:cs typeface="DejaVu Sans" pitchFamily="16" charset="0"/>
              </a:rPr>
              <a:t>最初的版本</a:t>
            </a:r>
            <a:r>
              <a:rPr lang="en-US" dirty="0">
                <a:solidFill>
                  <a:srgbClr val="000000"/>
                </a:solidFill>
                <a:ea typeface="DejaVu Sans" pitchFamily="16" charset="0"/>
                <a:cs typeface="DejaVu Sans" pitchFamily="16" charset="0"/>
              </a:rPr>
              <a:t>(</a:t>
            </a:r>
            <a:r>
              <a:rPr lang="en-US" dirty="0" err="1">
                <a:solidFill>
                  <a:srgbClr val="000000"/>
                </a:solidFill>
                <a:ea typeface="DejaVu Sans" pitchFamily="16" charset="0"/>
                <a:cs typeface="DejaVu Sans" pitchFamily="16" charset="0"/>
              </a:rPr>
              <a:t>现在称为HDFS和MapReduce</a:t>
            </a:r>
            <a:r>
              <a:rPr lang="en-US" dirty="0">
                <a:solidFill>
                  <a:srgbClr val="000000"/>
                </a:solidFill>
                <a:ea typeface="DejaVu Sans" pitchFamily="16" charset="0"/>
                <a:cs typeface="DejaVu Sans" pitchFamily="16" charset="0"/>
              </a:rPr>
              <a:t>)</a:t>
            </a:r>
            <a:r>
              <a:rPr lang="en-US" dirty="0" err="1">
                <a:solidFill>
                  <a:srgbClr val="000000"/>
                </a:solidFill>
                <a:ea typeface="DejaVu Sans" pitchFamily="16" charset="0"/>
                <a:cs typeface="DejaVu Sans" pitchFamily="16" charset="0"/>
              </a:rPr>
              <a:t>由Doug</a:t>
            </a:r>
            <a:r>
              <a:rPr lang="en-US" dirty="0">
                <a:solidFill>
                  <a:srgbClr val="000000"/>
                </a:solidFill>
                <a:ea typeface="DejaVu Sans" pitchFamily="16" charset="0"/>
                <a:cs typeface="DejaVu Sans" pitchFamily="16" charset="0"/>
              </a:rPr>
              <a:t> </a:t>
            </a:r>
            <a:r>
              <a:rPr lang="en-US" dirty="0" err="1">
                <a:solidFill>
                  <a:srgbClr val="000000"/>
                </a:solidFill>
                <a:ea typeface="DejaVu Sans" pitchFamily="16" charset="0"/>
                <a:cs typeface="DejaVu Sans" pitchFamily="16" charset="0"/>
              </a:rPr>
              <a:t>Cutting和</a:t>
            </a:r>
            <a:endParaRPr lang="en-US" dirty="0">
              <a:solidFill>
                <a:srgbClr val="000000"/>
              </a:solidFill>
              <a:ea typeface="DejaVu Sans" pitchFamily="16" charset="0"/>
              <a:cs typeface="DejaVu Sans" pitchFamily="16" charset="0"/>
            </a:endParaRPr>
          </a:p>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 pos="8536446" algn="l"/>
              </a:tabLst>
            </a:pPr>
            <a:r>
              <a:rPr lang="en-US" dirty="0">
                <a:solidFill>
                  <a:srgbClr val="000000"/>
                </a:solidFill>
                <a:ea typeface="DejaVu Sans" pitchFamily="16" charset="0"/>
                <a:cs typeface="DejaVu Sans" pitchFamily="16" charset="0"/>
              </a:rPr>
              <a:t>Mike </a:t>
            </a:r>
            <a:r>
              <a:rPr lang="en-US" dirty="0" err="1">
                <a:solidFill>
                  <a:srgbClr val="000000"/>
                </a:solidFill>
                <a:ea typeface="DejaVu Sans" pitchFamily="16" charset="0"/>
                <a:cs typeface="DejaVu Sans" pitchFamily="16" charset="0"/>
              </a:rPr>
              <a:t>Cafarella开始实施</a:t>
            </a:r>
            <a:r>
              <a:rPr lang="en-US" dirty="0">
                <a:solidFill>
                  <a:srgbClr val="000000"/>
                </a:solidFill>
                <a:ea typeface="DejaVu Sans" pitchFamily="16" charset="0"/>
                <a:cs typeface="DejaVu Sans" pitchFamily="16" charset="0"/>
              </a:rPr>
              <a:t>。</a:t>
            </a:r>
          </a:p>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 pos="8536446" algn="l"/>
              </a:tabLst>
            </a:pPr>
            <a:endParaRPr lang="en-US" dirty="0">
              <a:solidFill>
                <a:srgbClr val="000000"/>
              </a:solidFill>
              <a:ea typeface="DejaVu Sans" pitchFamily="16" charset="0"/>
              <a:cs typeface="DejaVu Sans" pitchFamily="16" charset="0"/>
            </a:endParaRPr>
          </a:p>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 pos="8536446" algn="l"/>
              </a:tabLst>
            </a:pPr>
            <a:r>
              <a:rPr lang="en-US" dirty="0">
                <a:solidFill>
                  <a:srgbClr val="000000"/>
                </a:solidFill>
                <a:ea typeface="DejaVu Sans" pitchFamily="16" charset="0"/>
                <a:cs typeface="DejaVu Sans" pitchFamily="16" charset="0"/>
              </a:rPr>
              <a:t>2005年12月-- Nutch移植到新的框架，Hadoop在20个节点上稳定运行。</a:t>
            </a:r>
          </a:p>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 pos="8536446" algn="l"/>
              </a:tabLst>
            </a:pPr>
            <a:endParaRPr lang="en-US" dirty="0">
              <a:solidFill>
                <a:srgbClr val="000000"/>
              </a:solidFill>
              <a:ea typeface="DejaVu Sans" pitchFamily="16" charset="0"/>
              <a:cs typeface="DejaVu Sans" pitchFamily="16" charset="0"/>
            </a:endParaRPr>
          </a:p>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 pos="8536446" algn="l"/>
              </a:tabLst>
            </a:pPr>
            <a:r>
              <a:rPr lang="en-US" dirty="0">
                <a:solidFill>
                  <a:srgbClr val="000000"/>
                </a:solidFill>
                <a:ea typeface="DejaVu Sans" pitchFamily="16" charset="0"/>
                <a:cs typeface="DejaVu Sans" pitchFamily="16" charset="0"/>
              </a:rPr>
              <a:t>2006年1月-- Doug </a:t>
            </a:r>
            <a:r>
              <a:rPr lang="en-US" dirty="0" err="1">
                <a:solidFill>
                  <a:srgbClr val="000000"/>
                </a:solidFill>
                <a:ea typeface="DejaVu Sans" pitchFamily="16" charset="0"/>
                <a:cs typeface="DejaVu Sans" pitchFamily="16" charset="0"/>
              </a:rPr>
              <a:t>Cutting加入雅虎</a:t>
            </a:r>
            <a:r>
              <a:rPr lang="en-US" dirty="0">
                <a:solidFill>
                  <a:srgbClr val="000000"/>
                </a:solidFill>
                <a:ea typeface="DejaVu Sans" pitchFamily="16" charset="0"/>
                <a:cs typeface="DejaVu Sans" pitchFamily="16" charset="0"/>
              </a:rPr>
              <a:t>。</a:t>
            </a:r>
          </a:p>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 pos="8536446" algn="l"/>
              </a:tabLst>
            </a:pPr>
            <a:endParaRPr lang="en-US" dirty="0">
              <a:solidFill>
                <a:srgbClr val="000000"/>
              </a:solidFill>
              <a:ea typeface="DejaVu Sans" pitchFamily="16" charset="0"/>
              <a:cs typeface="DejaVu Sans" pitchFamily="16" charset="0"/>
            </a:endParaRPr>
          </a:p>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 pos="8536446" algn="l"/>
              </a:tabLst>
            </a:pPr>
            <a:r>
              <a:rPr lang="en-US" dirty="0">
                <a:solidFill>
                  <a:srgbClr val="000000"/>
                </a:solidFill>
                <a:ea typeface="DejaVu Sans" pitchFamily="16" charset="0"/>
                <a:cs typeface="DejaVu Sans" pitchFamily="16" charset="0"/>
              </a:rPr>
              <a:t>2006年2月-- Apache </a:t>
            </a:r>
            <a:r>
              <a:rPr lang="en-US" dirty="0" err="1">
                <a:solidFill>
                  <a:srgbClr val="000000"/>
                </a:solidFill>
                <a:ea typeface="DejaVu Sans" pitchFamily="16" charset="0"/>
                <a:cs typeface="DejaVu Sans" pitchFamily="16" charset="0"/>
              </a:rPr>
              <a:t>Hadoop项目正式启动以支持MapReduce和HDFS的独立发展</a:t>
            </a:r>
            <a:r>
              <a:rPr lang="en-US" dirty="0">
                <a:solidFill>
                  <a:srgbClr val="000000"/>
                </a:solidFill>
                <a:ea typeface="DejaVu Sans" pitchFamily="16" charset="0"/>
                <a:cs typeface="DejaVu Sans" pitchFamily="16" charset="0"/>
              </a:rPr>
              <a:t>。</a:t>
            </a:r>
          </a:p>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 pos="8536446" algn="l"/>
              </a:tabLst>
            </a:pPr>
            <a:endParaRPr lang="en-US" dirty="0">
              <a:solidFill>
                <a:srgbClr val="000000"/>
              </a:solidFill>
              <a:ea typeface="DejaVu Sans" pitchFamily="16" charset="0"/>
              <a:cs typeface="DejaVu Sans" pitchFamily="16" charset="0"/>
            </a:endParaRPr>
          </a:p>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 pos="8536446" algn="l"/>
              </a:tabLst>
            </a:pPr>
            <a:r>
              <a:rPr lang="en-US" dirty="0">
                <a:solidFill>
                  <a:srgbClr val="000000"/>
                </a:solidFill>
                <a:ea typeface="DejaVu Sans" pitchFamily="16" charset="0"/>
                <a:cs typeface="DejaVu Sans" pitchFamily="16" charset="0"/>
              </a:rPr>
              <a:t>2006年2月-- </a:t>
            </a:r>
            <a:r>
              <a:rPr lang="en-US" dirty="0" err="1">
                <a:solidFill>
                  <a:srgbClr val="000000"/>
                </a:solidFill>
                <a:ea typeface="DejaVu Sans" pitchFamily="16" charset="0"/>
                <a:cs typeface="DejaVu Sans" pitchFamily="16" charset="0"/>
              </a:rPr>
              <a:t>雅虎的网格计算团队采用Hadoop</a:t>
            </a:r>
            <a:r>
              <a:rPr lang="en-US" dirty="0">
                <a:solidFill>
                  <a:srgbClr val="000000"/>
                </a:solidFill>
                <a:ea typeface="DejaVu Sans" pitchFamily="16" charset="0"/>
                <a:cs typeface="DejaVu Sans" pitchFamily="16" charset="0"/>
              </a:rPr>
              <a:t>。</a:t>
            </a:r>
          </a:p>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 pos="8536446" algn="l"/>
              </a:tabLst>
            </a:pPr>
            <a:endParaRPr lang="en-US" dirty="0">
              <a:solidFill>
                <a:srgbClr val="000000"/>
              </a:solidFill>
              <a:ea typeface="DejaVu Sans" pitchFamily="16" charset="0"/>
              <a:cs typeface="DejaVu Sans" pitchFamily="16" charset="0"/>
            </a:endParaRPr>
          </a:p>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 pos="8536446" algn="l"/>
              </a:tabLst>
            </a:pPr>
            <a:r>
              <a:rPr lang="en-US" dirty="0">
                <a:solidFill>
                  <a:srgbClr val="000000"/>
                </a:solidFill>
                <a:ea typeface="DejaVu Sans" pitchFamily="16" charset="0"/>
                <a:cs typeface="DejaVu Sans" pitchFamily="16" charset="0"/>
              </a:rPr>
              <a:t>2006年4月-- </a:t>
            </a:r>
            <a:r>
              <a:rPr lang="en-US" dirty="0" err="1">
                <a:solidFill>
                  <a:srgbClr val="000000"/>
                </a:solidFill>
                <a:ea typeface="DejaVu Sans" pitchFamily="16" charset="0"/>
                <a:cs typeface="DejaVu Sans" pitchFamily="16" charset="0"/>
              </a:rPr>
              <a:t>标准排序</a:t>
            </a:r>
            <a:r>
              <a:rPr lang="en-US" dirty="0">
                <a:solidFill>
                  <a:srgbClr val="000000"/>
                </a:solidFill>
                <a:ea typeface="DejaVu Sans" pitchFamily="16" charset="0"/>
                <a:cs typeface="DejaVu Sans" pitchFamily="16" charset="0"/>
              </a:rPr>
              <a:t>(10 </a:t>
            </a:r>
            <a:r>
              <a:rPr lang="en-US" dirty="0" err="1">
                <a:solidFill>
                  <a:srgbClr val="000000"/>
                </a:solidFill>
                <a:ea typeface="DejaVu Sans" pitchFamily="16" charset="0"/>
                <a:cs typeface="DejaVu Sans" pitchFamily="16" charset="0"/>
              </a:rPr>
              <a:t>GB每个节点</a:t>
            </a:r>
            <a:r>
              <a:rPr lang="en-US" dirty="0">
                <a:solidFill>
                  <a:srgbClr val="000000"/>
                </a:solidFill>
                <a:ea typeface="DejaVu Sans" pitchFamily="16" charset="0"/>
                <a:cs typeface="DejaVu Sans" pitchFamily="16" charset="0"/>
              </a:rPr>
              <a:t>)在188个节点上运行47.9个小时。</a:t>
            </a:r>
          </a:p>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 pos="8536446" algn="l"/>
              </a:tabLst>
            </a:pPr>
            <a:endParaRPr lang="en-US" dirty="0">
              <a:solidFill>
                <a:srgbClr val="000000"/>
              </a:solidFill>
              <a:ea typeface="DejaVu Sans" pitchFamily="16" charset="0"/>
              <a:cs typeface="DejaVu Sans" pitchFamily="16" charset="0"/>
            </a:endParaRPr>
          </a:p>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 pos="8536446" algn="l"/>
              </a:tabLst>
            </a:pPr>
            <a:r>
              <a:rPr lang="en-US" dirty="0">
                <a:solidFill>
                  <a:srgbClr val="000000"/>
                </a:solidFill>
                <a:ea typeface="DejaVu Sans" pitchFamily="16" charset="0"/>
                <a:cs typeface="DejaVu Sans" pitchFamily="16" charset="0"/>
              </a:rPr>
              <a:t>2006年5月-- 雅虎建立了一个300个节点的Hadoop研究集群。</a:t>
            </a:r>
          </a:p>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 pos="8536446" algn="l"/>
              </a:tabLst>
            </a:pPr>
            <a:endParaRPr lang="en-US" dirty="0">
              <a:solidFill>
                <a:srgbClr val="000000"/>
              </a:solidFill>
              <a:ea typeface="DejaVu Sans" pitchFamily="16" charset="0"/>
              <a:cs typeface="DejaVu Sans" pitchFamily="16" charset="0"/>
            </a:endParaRPr>
          </a:p>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 pos="8536446" algn="l"/>
              </a:tabLst>
            </a:pPr>
            <a:r>
              <a:rPr lang="en-US" dirty="0">
                <a:solidFill>
                  <a:srgbClr val="000000"/>
                </a:solidFill>
                <a:ea typeface="DejaVu Sans" pitchFamily="16" charset="0"/>
                <a:cs typeface="DejaVu Sans" pitchFamily="16" charset="0"/>
              </a:rPr>
              <a:t>2006年5月-- 标准排序在500个节点上运行42个小时(硬件配置比4月的更好)。</a:t>
            </a:r>
          </a:p>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 pos="8536446" algn="l"/>
              </a:tabLst>
            </a:pPr>
            <a:endParaRPr lang="en-US" dirty="0">
              <a:solidFill>
                <a:srgbClr val="000000"/>
              </a:solidFill>
              <a:ea typeface="DejaVu Sans" pitchFamily="16" charset="0"/>
              <a:cs typeface="DejaVu Sans" pitchFamily="16" charset="0"/>
            </a:endParaRPr>
          </a:p>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 pos="8536446" algn="l"/>
              </a:tabLst>
            </a:pPr>
            <a:r>
              <a:rPr lang="en-US" dirty="0">
                <a:solidFill>
                  <a:srgbClr val="000000"/>
                </a:solidFill>
                <a:ea typeface="DejaVu Sans" pitchFamily="16" charset="0"/>
                <a:cs typeface="DejaVu Sans" pitchFamily="16" charset="0"/>
              </a:rPr>
              <a:t>06年11月-- 研究集群增加到600个节点。</a:t>
            </a:r>
          </a:p>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 pos="8536446" algn="l"/>
              </a:tabLst>
            </a:pPr>
            <a:endParaRPr lang="en-US" dirty="0">
              <a:solidFill>
                <a:srgbClr val="000000"/>
              </a:solidFill>
              <a:ea typeface="DejaVu Sans" pitchFamily="16" charset="0"/>
              <a:cs typeface="DejaVu Sans" pitchFamily="16" charset="0"/>
            </a:endParaRPr>
          </a:p>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 pos="8536446" algn="l"/>
              </a:tabLst>
            </a:pPr>
            <a:endParaRPr lang="en-US" dirty="0">
              <a:solidFill>
                <a:srgbClr val="000000"/>
              </a:solidFill>
              <a:ea typeface="DejaVu Sans" pitchFamily="16" charset="0"/>
              <a:cs typeface="DejaVu Sans" pitchFamily="16"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ext Box 1"/>
          <p:cNvSpPr txBox="1">
            <a:spLocks noChangeArrowheads="1"/>
          </p:cNvSpPr>
          <p:nvPr/>
        </p:nvSpPr>
        <p:spPr bwMode="auto">
          <a:xfrm>
            <a:off x="3110400" y="326915"/>
            <a:ext cx="2921760" cy="430605"/>
          </a:xfrm>
          <a:prstGeom prst="rect">
            <a:avLst/>
          </a:prstGeom>
          <a:noFill/>
          <a:ln w="9525">
            <a:noFill/>
            <a:round/>
            <a:headEnd/>
            <a:tailEnd/>
          </a:ln>
          <a:effectLst/>
        </p:spPr>
        <p:txBody>
          <a:bodyPr wrap="none" lIns="81639" tIns="49734" rIns="81639" bIns="40820"/>
          <a:lstStyle/>
          <a:p>
            <a:pPr>
              <a:lnSpc>
                <a:spcPct val="98000"/>
              </a:lnSpc>
              <a:tabLst>
                <a:tab pos="656650" algn="l"/>
                <a:tab pos="1313299" algn="l"/>
                <a:tab pos="1969949" algn="l"/>
                <a:tab pos="2626599" algn="l"/>
              </a:tabLst>
            </a:pPr>
            <a:r>
              <a:rPr lang="en-US" sz="2400" dirty="0" err="1" smtClean="0">
                <a:solidFill>
                  <a:srgbClr val="000000"/>
                </a:solidFill>
                <a:ea typeface="DejaVu Sans" pitchFamily="16" charset="0"/>
                <a:cs typeface="DejaVu Sans" pitchFamily="16" charset="0"/>
              </a:rPr>
              <a:t>Hadoop</a:t>
            </a:r>
            <a:r>
              <a:rPr lang="en-US" sz="2400" dirty="0" err="1">
                <a:solidFill>
                  <a:srgbClr val="000000"/>
                </a:solidFill>
                <a:ea typeface="DejaVu Sans" pitchFamily="16" charset="0"/>
                <a:cs typeface="DejaVu Sans" pitchFamily="16" charset="0"/>
              </a:rPr>
              <a:t>大事记</a:t>
            </a:r>
            <a:endParaRPr lang="en-US" sz="2400" dirty="0">
              <a:solidFill>
                <a:srgbClr val="000000"/>
              </a:solidFill>
              <a:ea typeface="DejaVu Sans" pitchFamily="16" charset="0"/>
              <a:cs typeface="DejaVu Sans" pitchFamily="16" charset="0"/>
            </a:endParaRPr>
          </a:p>
        </p:txBody>
      </p:sp>
      <p:sp>
        <p:nvSpPr>
          <p:cNvPr id="22530" name="Text Box 2"/>
          <p:cNvSpPr txBox="1">
            <a:spLocks noChangeArrowheads="1"/>
          </p:cNvSpPr>
          <p:nvPr/>
        </p:nvSpPr>
        <p:spPr bwMode="auto">
          <a:xfrm>
            <a:off x="489601" y="1306217"/>
            <a:ext cx="7613280" cy="3692548"/>
          </a:xfrm>
          <a:prstGeom prst="rect">
            <a:avLst/>
          </a:prstGeom>
          <a:noFill/>
          <a:ln w="9525">
            <a:noFill/>
            <a:round/>
            <a:headEnd/>
            <a:tailEnd/>
          </a:ln>
          <a:effectLst/>
        </p:spPr>
        <p:txBody>
          <a:bodyPr wrap="none" lIns="81639" tIns="46991" rIns="81639" bIns="40820"/>
          <a:lstStyle/>
          <a:p>
            <a:pPr>
              <a:lnSpc>
                <a:spcPct val="98000"/>
              </a:lnSpc>
              <a:tabLst>
                <a:tab pos="656650" algn="l"/>
                <a:tab pos="1313299" algn="l"/>
                <a:tab pos="1969949" algn="l"/>
                <a:tab pos="2626599" algn="l"/>
                <a:tab pos="3283248" algn="l"/>
                <a:tab pos="3939898" algn="l"/>
                <a:tab pos="4596548" algn="l"/>
                <a:tab pos="5253198" algn="l"/>
                <a:tab pos="5909847" algn="l"/>
                <a:tab pos="6566497" algn="l"/>
                <a:tab pos="7223147" algn="l"/>
              </a:tabLst>
            </a:pPr>
            <a:r>
              <a:rPr lang="en-US" dirty="0">
                <a:solidFill>
                  <a:srgbClr val="000000"/>
                </a:solidFill>
                <a:ea typeface="DejaVu Sans" pitchFamily="16" charset="0"/>
                <a:cs typeface="DejaVu Sans" pitchFamily="16" charset="0"/>
              </a:rPr>
              <a:t>06年12月-- 标准排序在20个节点上运行1.8个小时，100个节点3.3小时，</a:t>
            </a:r>
          </a:p>
          <a:p>
            <a:pPr>
              <a:tabLst>
                <a:tab pos="656650" algn="l"/>
                <a:tab pos="1313299" algn="l"/>
                <a:tab pos="1969949" algn="l"/>
                <a:tab pos="2626599" algn="l"/>
                <a:tab pos="3283248" algn="l"/>
                <a:tab pos="3939898" algn="l"/>
                <a:tab pos="4596548" algn="l"/>
                <a:tab pos="5253198" algn="l"/>
                <a:tab pos="5909847" algn="l"/>
                <a:tab pos="6566497" algn="l"/>
                <a:tab pos="7223147" algn="l"/>
              </a:tabLst>
            </a:pPr>
            <a:r>
              <a:rPr lang="en-US" dirty="0">
                <a:solidFill>
                  <a:srgbClr val="000000"/>
                </a:solidFill>
                <a:ea typeface="DejaVu Sans" pitchFamily="16" charset="0"/>
                <a:cs typeface="DejaVu Sans" pitchFamily="16" charset="0"/>
              </a:rPr>
              <a:t>500个节点5.2小时，900个节点7.8个小时。</a:t>
            </a:r>
          </a:p>
          <a:p>
            <a:pPr>
              <a:tabLst>
                <a:tab pos="656650" algn="l"/>
                <a:tab pos="1313299" algn="l"/>
                <a:tab pos="1969949" algn="l"/>
                <a:tab pos="2626599" algn="l"/>
                <a:tab pos="3283248" algn="l"/>
                <a:tab pos="3939898" algn="l"/>
                <a:tab pos="4596548" algn="l"/>
                <a:tab pos="5253198" algn="l"/>
                <a:tab pos="5909847" algn="l"/>
                <a:tab pos="6566497" algn="l"/>
                <a:tab pos="7223147" algn="l"/>
              </a:tabLst>
            </a:pPr>
            <a:endParaRPr lang="en-US" dirty="0">
              <a:solidFill>
                <a:srgbClr val="000000"/>
              </a:solidFill>
              <a:ea typeface="DejaVu Sans" pitchFamily="16" charset="0"/>
              <a:cs typeface="DejaVu Sans" pitchFamily="16" charset="0"/>
            </a:endParaRPr>
          </a:p>
          <a:p>
            <a:pPr>
              <a:tabLst>
                <a:tab pos="656650" algn="l"/>
                <a:tab pos="1313299" algn="l"/>
                <a:tab pos="1969949" algn="l"/>
                <a:tab pos="2626599" algn="l"/>
                <a:tab pos="3283248" algn="l"/>
                <a:tab pos="3939898" algn="l"/>
                <a:tab pos="4596548" algn="l"/>
                <a:tab pos="5253198" algn="l"/>
                <a:tab pos="5909847" algn="l"/>
                <a:tab pos="6566497" algn="l"/>
                <a:tab pos="7223147" algn="l"/>
              </a:tabLst>
            </a:pPr>
            <a:r>
              <a:rPr lang="en-US" dirty="0">
                <a:solidFill>
                  <a:srgbClr val="000000"/>
                </a:solidFill>
                <a:ea typeface="DejaVu Sans" pitchFamily="16" charset="0"/>
                <a:cs typeface="DejaVu Sans" pitchFamily="16" charset="0"/>
              </a:rPr>
              <a:t>07年1月-- 研究集群到达900个节点。</a:t>
            </a:r>
          </a:p>
          <a:p>
            <a:pPr>
              <a:tabLst>
                <a:tab pos="656650" algn="l"/>
                <a:tab pos="1313299" algn="l"/>
                <a:tab pos="1969949" algn="l"/>
                <a:tab pos="2626599" algn="l"/>
                <a:tab pos="3283248" algn="l"/>
                <a:tab pos="3939898" algn="l"/>
                <a:tab pos="4596548" algn="l"/>
                <a:tab pos="5253198" algn="l"/>
                <a:tab pos="5909847" algn="l"/>
                <a:tab pos="6566497" algn="l"/>
                <a:tab pos="7223147" algn="l"/>
              </a:tabLst>
            </a:pPr>
            <a:endParaRPr lang="en-US" dirty="0">
              <a:solidFill>
                <a:srgbClr val="000000"/>
              </a:solidFill>
              <a:ea typeface="DejaVu Sans" pitchFamily="16" charset="0"/>
              <a:cs typeface="DejaVu Sans" pitchFamily="16" charset="0"/>
            </a:endParaRPr>
          </a:p>
          <a:p>
            <a:pPr>
              <a:tabLst>
                <a:tab pos="656650" algn="l"/>
                <a:tab pos="1313299" algn="l"/>
                <a:tab pos="1969949" algn="l"/>
                <a:tab pos="2626599" algn="l"/>
                <a:tab pos="3283248" algn="l"/>
                <a:tab pos="3939898" algn="l"/>
                <a:tab pos="4596548" algn="l"/>
                <a:tab pos="5253198" algn="l"/>
                <a:tab pos="5909847" algn="l"/>
                <a:tab pos="6566497" algn="l"/>
                <a:tab pos="7223147" algn="l"/>
              </a:tabLst>
            </a:pPr>
            <a:r>
              <a:rPr lang="en-US" dirty="0">
                <a:solidFill>
                  <a:srgbClr val="000000"/>
                </a:solidFill>
                <a:ea typeface="DejaVu Sans" pitchFamily="16" charset="0"/>
                <a:cs typeface="DejaVu Sans" pitchFamily="16" charset="0"/>
              </a:rPr>
              <a:t>07年4月-- 研究集群达到两个1000个节点的集群。</a:t>
            </a:r>
          </a:p>
          <a:p>
            <a:pPr>
              <a:tabLst>
                <a:tab pos="656650" algn="l"/>
                <a:tab pos="1313299" algn="l"/>
                <a:tab pos="1969949" algn="l"/>
                <a:tab pos="2626599" algn="l"/>
                <a:tab pos="3283248" algn="l"/>
                <a:tab pos="3939898" algn="l"/>
                <a:tab pos="4596548" algn="l"/>
                <a:tab pos="5253198" algn="l"/>
                <a:tab pos="5909847" algn="l"/>
                <a:tab pos="6566497" algn="l"/>
                <a:tab pos="7223147" algn="l"/>
              </a:tabLst>
            </a:pPr>
            <a:endParaRPr lang="en-US" dirty="0">
              <a:solidFill>
                <a:srgbClr val="000000"/>
              </a:solidFill>
              <a:ea typeface="DejaVu Sans" pitchFamily="16" charset="0"/>
              <a:cs typeface="DejaVu Sans" pitchFamily="16" charset="0"/>
            </a:endParaRPr>
          </a:p>
          <a:p>
            <a:pPr>
              <a:tabLst>
                <a:tab pos="656650" algn="l"/>
                <a:tab pos="1313299" algn="l"/>
                <a:tab pos="1969949" algn="l"/>
                <a:tab pos="2626599" algn="l"/>
                <a:tab pos="3283248" algn="l"/>
                <a:tab pos="3939898" algn="l"/>
                <a:tab pos="4596548" algn="l"/>
                <a:tab pos="5253198" algn="l"/>
                <a:tab pos="5909847" algn="l"/>
                <a:tab pos="6566497" algn="l"/>
                <a:tab pos="7223147" algn="l"/>
              </a:tabLst>
            </a:pPr>
            <a:r>
              <a:rPr lang="en-US" dirty="0">
                <a:solidFill>
                  <a:srgbClr val="000000"/>
                </a:solidFill>
                <a:ea typeface="DejaVu Sans" pitchFamily="16" charset="0"/>
                <a:cs typeface="DejaVu Sans" pitchFamily="16" charset="0"/>
              </a:rPr>
              <a:t>08年4月-- 赢得世界最快1 TB数据排序在900个节点上用时209秒。</a:t>
            </a:r>
          </a:p>
          <a:p>
            <a:pPr>
              <a:tabLst>
                <a:tab pos="656650" algn="l"/>
                <a:tab pos="1313299" algn="l"/>
                <a:tab pos="1969949" algn="l"/>
                <a:tab pos="2626599" algn="l"/>
                <a:tab pos="3283248" algn="l"/>
                <a:tab pos="3939898" algn="l"/>
                <a:tab pos="4596548" algn="l"/>
                <a:tab pos="5253198" algn="l"/>
                <a:tab pos="5909847" algn="l"/>
                <a:tab pos="6566497" algn="l"/>
                <a:tab pos="7223147" algn="l"/>
              </a:tabLst>
            </a:pPr>
            <a:endParaRPr lang="en-US" dirty="0">
              <a:solidFill>
                <a:srgbClr val="000000"/>
              </a:solidFill>
              <a:ea typeface="DejaVu Sans" pitchFamily="16" charset="0"/>
              <a:cs typeface="DejaVu Sans" pitchFamily="16" charset="0"/>
            </a:endParaRPr>
          </a:p>
          <a:p>
            <a:pPr>
              <a:tabLst>
                <a:tab pos="656650" algn="l"/>
                <a:tab pos="1313299" algn="l"/>
                <a:tab pos="1969949" algn="l"/>
                <a:tab pos="2626599" algn="l"/>
                <a:tab pos="3283248" algn="l"/>
                <a:tab pos="3939898" algn="l"/>
                <a:tab pos="4596548" algn="l"/>
                <a:tab pos="5253198" algn="l"/>
                <a:tab pos="5909847" algn="l"/>
                <a:tab pos="6566497" algn="l"/>
                <a:tab pos="7223147" algn="l"/>
              </a:tabLst>
            </a:pPr>
            <a:r>
              <a:rPr lang="en-US" dirty="0">
                <a:solidFill>
                  <a:srgbClr val="000000"/>
                </a:solidFill>
                <a:ea typeface="DejaVu Sans" pitchFamily="16" charset="0"/>
                <a:cs typeface="DejaVu Sans" pitchFamily="16" charset="0"/>
              </a:rPr>
              <a:t>08年10月-- 研究集群每天装载10 </a:t>
            </a:r>
            <a:r>
              <a:rPr lang="en-US" dirty="0" err="1">
                <a:solidFill>
                  <a:srgbClr val="000000"/>
                </a:solidFill>
                <a:ea typeface="DejaVu Sans" pitchFamily="16" charset="0"/>
                <a:cs typeface="DejaVu Sans" pitchFamily="16" charset="0"/>
              </a:rPr>
              <a:t>TB的数据</a:t>
            </a:r>
            <a:r>
              <a:rPr lang="en-US" dirty="0">
                <a:solidFill>
                  <a:srgbClr val="000000"/>
                </a:solidFill>
                <a:ea typeface="DejaVu Sans" pitchFamily="16" charset="0"/>
                <a:cs typeface="DejaVu Sans" pitchFamily="16" charset="0"/>
              </a:rPr>
              <a:t>。</a:t>
            </a:r>
          </a:p>
          <a:p>
            <a:pPr>
              <a:tabLst>
                <a:tab pos="656650" algn="l"/>
                <a:tab pos="1313299" algn="l"/>
                <a:tab pos="1969949" algn="l"/>
                <a:tab pos="2626599" algn="l"/>
                <a:tab pos="3283248" algn="l"/>
                <a:tab pos="3939898" algn="l"/>
                <a:tab pos="4596548" algn="l"/>
                <a:tab pos="5253198" algn="l"/>
                <a:tab pos="5909847" algn="l"/>
                <a:tab pos="6566497" algn="l"/>
                <a:tab pos="7223147" algn="l"/>
              </a:tabLst>
            </a:pPr>
            <a:endParaRPr lang="en-US" dirty="0">
              <a:solidFill>
                <a:srgbClr val="000000"/>
              </a:solidFill>
              <a:ea typeface="DejaVu Sans" pitchFamily="16" charset="0"/>
              <a:cs typeface="DejaVu Sans" pitchFamily="16" charset="0"/>
            </a:endParaRPr>
          </a:p>
          <a:p>
            <a:pPr>
              <a:tabLst>
                <a:tab pos="656650" algn="l"/>
                <a:tab pos="1313299" algn="l"/>
                <a:tab pos="1969949" algn="l"/>
                <a:tab pos="2626599" algn="l"/>
                <a:tab pos="3283248" algn="l"/>
                <a:tab pos="3939898" algn="l"/>
                <a:tab pos="4596548" algn="l"/>
                <a:tab pos="5253198" algn="l"/>
                <a:tab pos="5909847" algn="l"/>
                <a:tab pos="6566497" algn="l"/>
                <a:tab pos="7223147" algn="l"/>
              </a:tabLst>
            </a:pPr>
            <a:r>
              <a:rPr lang="en-US" dirty="0">
                <a:solidFill>
                  <a:srgbClr val="000000"/>
                </a:solidFill>
                <a:ea typeface="DejaVu Sans" pitchFamily="16" charset="0"/>
                <a:cs typeface="DejaVu Sans" pitchFamily="16" charset="0"/>
              </a:rPr>
              <a:t>09年3月-- 17个集群总共24 000台机器。</a:t>
            </a:r>
          </a:p>
          <a:p>
            <a:pPr>
              <a:tabLst>
                <a:tab pos="656650" algn="l"/>
                <a:tab pos="1313299" algn="l"/>
                <a:tab pos="1969949" algn="l"/>
                <a:tab pos="2626599" algn="l"/>
                <a:tab pos="3283248" algn="l"/>
                <a:tab pos="3939898" algn="l"/>
                <a:tab pos="4596548" algn="l"/>
                <a:tab pos="5253198" algn="l"/>
                <a:tab pos="5909847" algn="l"/>
                <a:tab pos="6566497" algn="l"/>
                <a:tab pos="7223147" algn="l"/>
              </a:tabLst>
            </a:pPr>
            <a:endParaRPr lang="en-US" dirty="0">
              <a:solidFill>
                <a:srgbClr val="000000"/>
              </a:solidFill>
              <a:ea typeface="DejaVu Sans" pitchFamily="16" charset="0"/>
              <a:cs typeface="DejaVu Sans" pitchFamily="16" charset="0"/>
            </a:endParaRPr>
          </a:p>
          <a:p>
            <a:pPr>
              <a:tabLst>
                <a:tab pos="656650" algn="l"/>
                <a:tab pos="1313299" algn="l"/>
                <a:tab pos="1969949" algn="l"/>
                <a:tab pos="2626599" algn="l"/>
                <a:tab pos="3283248" algn="l"/>
                <a:tab pos="3939898" algn="l"/>
                <a:tab pos="4596548" algn="l"/>
                <a:tab pos="5253198" algn="l"/>
                <a:tab pos="5909847" algn="l"/>
                <a:tab pos="6566497" algn="l"/>
                <a:tab pos="7223147" algn="l"/>
              </a:tabLst>
            </a:pPr>
            <a:r>
              <a:rPr lang="en-US" dirty="0">
                <a:solidFill>
                  <a:srgbClr val="000000"/>
                </a:solidFill>
                <a:ea typeface="DejaVu Sans" pitchFamily="16" charset="0"/>
                <a:cs typeface="DejaVu Sans" pitchFamily="16" charset="0"/>
              </a:rPr>
              <a:t>09年4月-- 赢得每分钟排序，59秒内排序500 GB(在1400个节点上)和</a:t>
            </a:r>
          </a:p>
          <a:p>
            <a:pPr>
              <a:tabLst>
                <a:tab pos="656650" algn="l"/>
                <a:tab pos="1313299" algn="l"/>
                <a:tab pos="1969949" algn="l"/>
                <a:tab pos="2626599" algn="l"/>
                <a:tab pos="3283248" algn="l"/>
                <a:tab pos="3939898" algn="l"/>
                <a:tab pos="4596548" algn="l"/>
                <a:tab pos="5253198" algn="l"/>
                <a:tab pos="5909847" algn="l"/>
                <a:tab pos="6566497" algn="l"/>
                <a:tab pos="7223147" algn="l"/>
              </a:tabLst>
            </a:pPr>
            <a:r>
              <a:rPr lang="en-US" dirty="0">
                <a:solidFill>
                  <a:srgbClr val="000000"/>
                </a:solidFill>
                <a:ea typeface="DejaVu Sans" pitchFamily="16" charset="0"/>
                <a:cs typeface="DejaVu Sans" pitchFamily="16" charset="0"/>
              </a:rPr>
              <a:t>173分钟内排序100 </a:t>
            </a:r>
            <a:r>
              <a:rPr lang="en-US" dirty="0" err="1">
                <a:solidFill>
                  <a:srgbClr val="000000"/>
                </a:solidFill>
                <a:ea typeface="DejaVu Sans" pitchFamily="16" charset="0"/>
                <a:cs typeface="DejaVu Sans" pitchFamily="16" charset="0"/>
              </a:rPr>
              <a:t>TB数据</a:t>
            </a:r>
            <a:r>
              <a:rPr lang="en-US" dirty="0">
                <a:solidFill>
                  <a:srgbClr val="000000"/>
                </a:solidFill>
                <a:ea typeface="DejaVu Sans" pitchFamily="16" charset="0"/>
                <a:cs typeface="DejaVu Sans" pitchFamily="16" charset="0"/>
              </a:rPr>
              <a:t>(在3400个节点上)。</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p:txBody>
          <a:bodyPr/>
          <a:lstStyle/>
          <a:p>
            <a:pPr eaLnBrk="1" hangingPunct="1"/>
            <a:r>
              <a:rPr lang="en-US" altLang="zh-CN" dirty="0" err="1" smtClean="0"/>
              <a:t>Hadoop</a:t>
            </a:r>
            <a:r>
              <a:rPr lang="zh-CN" altLang="en-US" dirty="0" smtClean="0"/>
              <a:t>子项目</a:t>
            </a:r>
          </a:p>
        </p:txBody>
      </p:sp>
      <p:sp>
        <p:nvSpPr>
          <p:cNvPr id="5123" name="内容占位符 2"/>
          <p:cNvSpPr>
            <a:spLocks noGrp="1"/>
          </p:cNvSpPr>
          <p:nvPr>
            <p:ph idx="1"/>
          </p:nvPr>
        </p:nvSpPr>
        <p:spPr>
          <a:xfrm>
            <a:off x="357188" y="1428750"/>
            <a:ext cx="8229600" cy="4286266"/>
          </a:xfrm>
        </p:spPr>
        <p:txBody>
          <a:bodyPr>
            <a:normAutofit fontScale="92500" lnSpcReduction="20000"/>
          </a:bodyPr>
          <a:lstStyle/>
          <a:p>
            <a:r>
              <a:rPr lang="en-US" dirty="0" err="1" smtClean="0"/>
              <a:t>Hadoop</a:t>
            </a:r>
            <a:r>
              <a:rPr lang="en-US" dirty="0" smtClean="0"/>
              <a:t> Common: </a:t>
            </a:r>
            <a:r>
              <a:rPr lang="zh-CN" altLang="en-US" dirty="0" smtClean="0"/>
              <a:t>在</a:t>
            </a:r>
            <a:r>
              <a:rPr lang="en-US" altLang="zh-CN" dirty="0" smtClean="0"/>
              <a:t>0.20</a:t>
            </a:r>
            <a:r>
              <a:rPr lang="zh-CN" altLang="en-US" dirty="0" smtClean="0"/>
              <a:t>及以前的版本中，包含</a:t>
            </a:r>
            <a:r>
              <a:rPr lang="en-US" dirty="0" err="1" smtClean="0"/>
              <a:t>HDFS、MapReduce</a:t>
            </a:r>
            <a:r>
              <a:rPr lang="zh-CN" altLang="en-US" dirty="0" smtClean="0"/>
              <a:t>和其他项目公共内容，从</a:t>
            </a:r>
            <a:r>
              <a:rPr lang="en-US" altLang="zh-CN" dirty="0" smtClean="0"/>
              <a:t>0.21</a:t>
            </a:r>
            <a:r>
              <a:rPr lang="zh-CN" altLang="en-US" dirty="0" smtClean="0"/>
              <a:t>开始</a:t>
            </a:r>
            <a:r>
              <a:rPr lang="en-US" dirty="0" smtClean="0"/>
              <a:t>HDFS</a:t>
            </a:r>
            <a:r>
              <a:rPr lang="zh-CN" altLang="en-US" dirty="0" smtClean="0"/>
              <a:t>和</a:t>
            </a:r>
            <a:r>
              <a:rPr lang="en-US" dirty="0" err="1" smtClean="0"/>
              <a:t>MapReduce</a:t>
            </a:r>
            <a:r>
              <a:rPr lang="zh-CN" altLang="en-US" dirty="0" smtClean="0"/>
              <a:t>被分离为独立的子项目，其余内容为</a:t>
            </a:r>
            <a:r>
              <a:rPr lang="en-US" dirty="0" err="1" smtClean="0"/>
              <a:t>Hadoop</a:t>
            </a:r>
            <a:r>
              <a:rPr lang="en-US" dirty="0" smtClean="0"/>
              <a:t> Common</a:t>
            </a:r>
            <a:endParaRPr lang="en-US" altLang="zh-CN" dirty="0" smtClean="0"/>
          </a:p>
          <a:p>
            <a:r>
              <a:rPr lang="en-US" dirty="0" smtClean="0"/>
              <a:t>HDFS: </a:t>
            </a:r>
            <a:r>
              <a:rPr lang="en-US" dirty="0" err="1" smtClean="0"/>
              <a:t>Hadoop</a:t>
            </a:r>
            <a:r>
              <a:rPr lang="en-US" dirty="0" smtClean="0"/>
              <a:t> </a:t>
            </a:r>
            <a:r>
              <a:rPr lang="zh-CN" altLang="en-US" dirty="0" smtClean="0"/>
              <a:t>分佈式文件系統 </a:t>
            </a:r>
            <a:r>
              <a:rPr lang="en-US" altLang="zh-CN" dirty="0" smtClean="0"/>
              <a:t>(</a:t>
            </a:r>
            <a:r>
              <a:rPr lang="en-US" dirty="0" smtClean="0"/>
              <a:t>Distributed File System) － HDFS (</a:t>
            </a:r>
            <a:r>
              <a:rPr lang="en-US" dirty="0" err="1" smtClean="0"/>
              <a:t>Hadoop</a:t>
            </a:r>
            <a:r>
              <a:rPr lang="en-US" dirty="0" smtClean="0"/>
              <a:t> Distributed File System)</a:t>
            </a:r>
          </a:p>
          <a:p>
            <a:r>
              <a:rPr lang="en-US" dirty="0" err="1" smtClean="0"/>
              <a:t>MapReduce</a:t>
            </a:r>
            <a:r>
              <a:rPr lang="en-US" dirty="0" smtClean="0"/>
              <a:t>：</a:t>
            </a:r>
            <a:r>
              <a:rPr lang="zh-CN" altLang="en-US" dirty="0" smtClean="0"/>
              <a:t>并行计算框架，</a:t>
            </a:r>
            <a:r>
              <a:rPr lang="en-US" altLang="zh-CN" dirty="0" smtClean="0"/>
              <a:t>0.20</a:t>
            </a:r>
            <a:r>
              <a:rPr lang="zh-CN" altLang="en-US" dirty="0" smtClean="0"/>
              <a:t>前使用 </a:t>
            </a:r>
            <a:r>
              <a:rPr lang="en-US" dirty="0" err="1" smtClean="0"/>
              <a:t>org.apache.hadoop.mapred</a:t>
            </a:r>
            <a:r>
              <a:rPr lang="zh-CN" altLang="en-US" dirty="0" smtClean="0"/>
              <a:t>旧接口，</a:t>
            </a:r>
            <a:r>
              <a:rPr lang="en-US" altLang="zh-CN" dirty="0" smtClean="0"/>
              <a:t>0.20</a:t>
            </a:r>
            <a:r>
              <a:rPr lang="zh-CN" altLang="en-US" dirty="0" smtClean="0"/>
              <a:t>版本开始引入</a:t>
            </a:r>
            <a:r>
              <a:rPr lang="en-US" dirty="0" err="1" smtClean="0"/>
              <a:t>org.apache.hadoop.mapreduce</a:t>
            </a:r>
            <a:r>
              <a:rPr lang="zh-CN" altLang="en-US" dirty="0" smtClean="0"/>
              <a:t>的新</a:t>
            </a:r>
            <a:r>
              <a:rPr lang="en-US" dirty="0" smtClean="0"/>
              <a:t>API</a:t>
            </a:r>
            <a:endParaRPr lang="zh-CN" altLang="en-US" dirty="0"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500034" y="0"/>
            <a:ext cx="7772400" cy="1470025"/>
          </a:xfrm>
        </p:spPr>
        <p:txBody>
          <a:bodyPr/>
          <a:lstStyle/>
          <a:p>
            <a:r>
              <a:rPr lang="en-US" altLang="zh-CN" dirty="0" err="1" smtClean="0"/>
              <a:t>hadoop</a:t>
            </a:r>
            <a:endParaRPr lang="zh-CN" altLang="en-US" dirty="0"/>
          </a:p>
        </p:txBody>
      </p:sp>
      <p:sp>
        <p:nvSpPr>
          <p:cNvPr id="3" name="副标题 2"/>
          <p:cNvSpPr>
            <a:spLocks noGrp="1"/>
          </p:cNvSpPr>
          <p:nvPr>
            <p:ph type="subTitle" idx="1"/>
          </p:nvPr>
        </p:nvSpPr>
        <p:spPr>
          <a:xfrm>
            <a:off x="285720" y="1928802"/>
            <a:ext cx="8072494" cy="4929198"/>
          </a:xfrm>
        </p:spPr>
        <p:txBody>
          <a:bodyPr>
            <a:normAutofit/>
          </a:bodyPr>
          <a:lstStyle/>
          <a:p>
            <a:pPr algn="l"/>
            <a:r>
              <a:rPr lang="en-US" altLang="zh-CN" b="1" dirty="0" smtClean="0"/>
              <a:t>(1)Google</a:t>
            </a:r>
          </a:p>
          <a:p>
            <a:pPr algn="l"/>
            <a:r>
              <a:rPr lang="en-US" altLang="zh-CN" b="1" dirty="0" smtClean="0"/>
              <a:t>(2)</a:t>
            </a:r>
            <a:r>
              <a:rPr lang="en-US" altLang="zh-CN" b="1" dirty="0" err="1" smtClean="0"/>
              <a:t>Hadoop</a:t>
            </a:r>
            <a:endParaRPr lang="en-US" altLang="zh-CN" b="1" dirty="0" smtClean="0"/>
          </a:p>
          <a:p>
            <a:pPr algn="l"/>
            <a:r>
              <a:rPr lang="en-US" altLang="zh-CN" b="1" dirty="0" smtClean="0"/>
              <a:t>(3)HDFS</a:t>
            </a:r>
          </a:p>
          <a:p>
            <a:pPr algn="l"/>
            <a:r>
              <a:rPr lang="en-US" altLang="zh-CN" b="1" dirty="0" smtClean="0"/>
              <a:t>(4)</a:t>
            </a:r>
            <a:r>
              <a:rPr lang="en-US" altLang="zh-CN" b="1" dirty="0" err="1" smtClean="0"/>
              <a:t>MapReduce</a:t>
            </a:r>
            <a:endParaRPr lang="en-US" altLang="zh-CN" b="1" dirty="0" smtClean="0"/>
          </a:p>
          <a:p>
            <a:pPr algn="l"/>
            <a:r>
              <a:rPr lang="en-US" altLang="zh-CN" b="1" dirty="0" smtClean="0"/>
              <a:t>(5)</a:t>
            </a:r>
            <a:r>
              <a:rPr lang="en-US" altLang="zh-CN" b="1" dirty="0" err="1" smtClean="0"/>
              <a:t>Cloudera</a:t>
            </a:r>
            <a:endParaRPr lang="en-US" altLang="zh-CN" b="1" dirty="0" smtClean="0"/>
          </a:p>
          <a:p>
            <a:pPr algn="l"/>
            <a:r>
              <a:rPr lang="en-US" altLang="zh-CN" b="1" dirty="0" smtClean="0"/>
              <a:t>(6)</a:t>
            </a:r>
            <a:r>
              <a:rPr lang="en-US" altLang="zh-CN" b="1" dirty="0" err="1" smtClean="0"/>
              <a:t>Hadoop</a:t>
            </a:r>
            <a:r>
              <a:rPr lang="zh-CN" altLang="en-US" b="1" dirty="0" smtClean="0"/>
              <a:t>的使用</a:t>
            </a:r>
            <a:endParaRPr lang="en-US" altLang="zh-CN" b="1" dirty="0" smtClean="0"/>
          </a:p>
          <a:p>
            <a:pPr algn="l"/>
            <a:r>
              <a:rPr lang="en-US" altLang="zh-CN" b="1" dirty="0" smtClean="0"/>
              <a:t>(7)</a:t>
            </a:r>
            <a:r>
              <a:rPr lang="zh-CN" altLang="en-US" b="1" dirty="0" smtClean="0"/>
              <a:t>参考资料</a:t>
            </a:r>
            <a:r>
              <a:rPr lang="en-US" altLang="zh-CN" dirty="0" smtClean="0"/>
              <a:t/>
            </a:r>
            <a:br>
              <a:rPr lang="en-US" altLang="zh-CN" dirty="0" smtClean="0"/>
            </a:br>
            <a:endParaRPr lang="en-US" altLang="zh-CN" dirty="0" smtClean="0"/>
          </a:p>
          <a:p>
            <a:endParaRPr lang="zh-CN"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dirty="0" err="1" smtClean="0">
                <a:solidFill>
                  <a:schemeClr val="tx1"/>
                </a:solidFill>
              </a:rPr>
              <a:t>Hadoop</a:t>
            </a:r>
            <a:r>
              <a:rPr lang="zh-CN" altLang="en-US" dirty="0" smtClean="0"/>
              <a:t>的特点</a:t>
            </a:r>
            <a:endParaRPr lang="zh-CN" altLang="en-US" dirty="0" smtClean="0">
              <a:solidFill>
                <a:schemeClr val="tx1"/>
              </a:solidFill>
            </a:endParaRPr>
          </a:p>
        </p:txBody>
      </p:sp>
      <p:sp>
        <p:nvSpPr>
          <p:cNvPr id="4" name="内容占位符 3"/>
          <p:cNvSpPr>
            <a:spLocks noGrp="1"/>
          </p:cNvSpPr>
          <p:nvPr>
            <p:ph idx="1"/>
          </p:nvPr>
        </p:nvSpPr>
        <p:spPr>
          <a:xfrm>
            <a:off x="457200" y="1600200"/>
            <a:ext cx="8401080" cy="4757758"/>
          </a:xfrm>
        </p:spPr>
        <p:txBody>
          <a:bodyPr>
            <a:normAutofit lnSpcReduction="10000"/>
          </a:bodyPr>
          <a:lstStyle/>
          <a:p>
            <a:pPr lvl="1">
              <a:buFont typeface="Wingdings" pitchFamily="2" charset="2"/>
              <a:buChar char="l"/>
            </a:pPr>
            <a:r>
              <a:rPr lang="zh-CN" altLang="en-US" dirty="0" smtClean="0"/>
              <a:t>扩容能力（</a:t>
            </a:r>
            <a:r>
              <a:rPr lang="en-US" altLang="zh-CN" dirty="0" smtClean="0"/>
              <a:t>Scalable</a:t>
            </a:r>
            <a:r>
              <a:rPr lang="zh-CN" altLang="en-US" dirty="0" smtClean="0"/>
              <a:t>）：能可靠地（</a:t>
            </a:r>
            <a:r>
              <a:rPr lang="en-US" altLang="zh-CN" dirty="0" smtClean="0"/>
              <a:t>reliably</a:t>
            </a:r>
            <a:r>
              <a:rPr lang="zh-CN" altLang="en-US" dirty="0" smtClean="0"/>
              <a:t>）存储和处理千兆字节（</a:t>
            </a:r>
            <a:r>
              <a:rPr lang="en-US" altLang="zh-CN" dirty="0" smtClean="0"/>
              <a:t>PB</a:t>
            </a:r>
            <a:r>
              <a:rPr lang="zh-CN" altLang="en-US" dirty="0" smtClean="0"/>
              <a:t>）数据。</a:t>
            </a:r>
            <a:endParaRPr lang="en-US" altLang="zh-CN" dirty="0" smtClean="0"/>
          </a:p>
          <a:p>
            <a:pPr lvl="1">
              <a:buFont typeface="Wingdings" pitchFamily="2" charset="2"/>
              <a:buChar char="l"/>
            </a:pPr>
            <a:r>
              <a:rPr lang="zh-CN" altLang="en-US" dirty="0" smtClean="0"/>
              <a:t>成本低（</a:t>
            </a:r>
            <a:r>
              <a:rPr lang="en-US" altLang="zh-CN" dirty="0" smtClean="0"/>
              <a:t>Economical</a:t>
            </a:r>
            <a:r>
              <a:rPr lang="zh-CN" altLang="en-US" dirty="0" smtClean="0"/>
              <a:t>）：可以通过普通机器组成的服务器群来分发以及处理数据。这些服务器群总计可达数千个节点。</a:t>
            </a:r>
            <a:endParaRPr lang="en-US" altLang="zh-CN" dirty="0" smtClean="0"/>
          </a:p>
          <a:p>
            <a:pPr lvl="1">
              <a:buFont typeface="Wingdings" pitchFamily="2" charset="2"/>
              <a:buChar char="l"/>
            </a:pPr>
            <a:r>
              <a:rPr lang="zh-CN" altLang="en-US" dirty="0" smtClean="0"/>
              <a:t>高效率（</a:t>
            </a:r>
            <a:r>
              <a:rPr lang="en-US" altLang="zh-CN" dirty="0" smtClean="0"/>
              <a:t>Efficient</a:t>
            </a:r>
            <a:r>
              <a:rPr lang="zh-CN" altLang="en-US" dirty="0" smtClean="0"/>
              <a:t>）：通过分发数据，</a:t>
            </a:r>
            <a:r>
              <a:rPr lang="en-US" altLang="zh-CN" dirty="0" err="1" smtClean="0"/>
              <a:t>hadoop</a:t>
            </a:r>
            <a:r>
              <a:rPr lang="zh-CN" altLang="en-US" dirty="0" smtClean="0"/>
              <a:t>可以在数据所在的节点上并行地（</a:t>
            </a:r>
            <a:r>
              <a:rPr lang="en-US" altLang="zh-CN" dirty="0" smtClean="0"/>
              <a:t>parallel</a:t>
            </a:r>
            <a:r>
              <a:rPr lang="zh-CN" altLang="en-US" dirty="0" smtClean="0"/>
              <a:t>）处理它们，这使得处理非常的快速。</a:t>
            </a:r>
            <a:endParaRPr lang="en-US" altLang="zh-CN" dirty="0" smtClean="0"/>
          </a:p>
          <a:p>
            <a:pPr lvl="1">
              <a:buFont typeface="Wingdings" pitchFamily="2" charset="2"/>
              <a:buChar char="l"/>
            </a:pPr>
            <a:r>
              <a:rPr lang="zh-CN" altLang="en-US" dirty="0" smtClean="0"/>
              <a:t>可靠性（</a:t>
            </a:r>
            <a:r>
              <a:rPr lang="en-US" altLang="zh-CN" dirty="0" smtClean="0"/>
              <a:t>Reliable</a:t>
            </a:r>
            <a:r>
              <a:rPr lang="zh-CN" altLang="en-US" dirty="0" smtClean="0"/>
              <a:t>）：</a:t>
            </a:r>
            <a:r>
              <a:rPr lang="en-US" altLang="zh-CN" dirty="0" err="1" smtClean="0"/>
              <a:t>hadoop</a:t>
            </a:r>
            <a:r>
              <a:rPr lang="zh-CN" altLang="en-US" dirty="0" smtClean="0"/>
              <a:t>能自动地维护数据的多份复制，并且在任务失败后能自动地重新部署（</a:t>
            </a:r>
            <a:r>
              <a:rPr lang="en-US" altLang="zh-CN" dirty="0" smtClean="0"/>
              <a:t>redeploy</a:t>
            </a:r>
            <a:r>
              <a:rPr lang="zh-CN" altLang="en-US" dirty="0" smtClean="0"/>
              <a:t>）计算任务。</a:t>
            </a:r>
            <a:endParaRPr lang="zh-CN" altLang="en-US" dirty="0"/>
          </a:p>
        </p:txBody>
      </p:sp>
    </p:spTree>
  </p:cSld>
  <p:clrMapOvr>
    <a:masterClrMapping/>
  </p:clrMapOvr>
  <p:transition advTm="16"/>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物理分布的</a:t>
            </a:r>
            <a:r>
              <a:rPr lang="en-US" altLang="zh-CN" dirty="0" err="1" smtClean="0"/>
              <a:t>Hadoop</a:t>
            </a:r>
            <a:r>
              <a:rPr lang="zh-CN" altLang="en-US" dirty="0" smtClean="0"/>
              <a:t>集群</a:t>
            </a:r>
            <a:endParaRPr lang="zh-CN" altLang="en-US" dirty="0"/>
          </a:p>
        </p:txBody>
      </p:sp>
      <p:pic>
        <p:nvPicPr>
          <p:cNvPr id="7170" name="Picture 2" descr="D:\study\Hadoop\hadoop\picture\3.JPG"/>
          <p:cNvPicPr>
            <a:picLocks noChangeAspect="1" noChangeArrowheads="1"/>
          </p:cNvPicPr>
          <p:nvPr/>
        </p:nvPicPr>
        <p:blipFill>
          <a:blip r:embed="rId2"/>
          <a:srcRect/>
          <a:stretch>
            <a:fillRect/>
          </a:stretch>
        </p:blipFill>
        <p:spPr bwMode="auto">
          <a:xfrm>
            <a:off x="619125" y="1466850"/>
            <a:ext cx="7905750" cy="3924300"/>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物理分布的</a:t>
            </a:r>
            <a:r>
              <a:rPr lang="en-US" altLang="zh-CN" dirty="0" err="1" smtClean="0"/>
              <a:t>Hadoop</a:t>
            </a:r>
            <a:r>
              <a:rPr lang="zh-CN" altLang="en-US" dirty="0" smtClean="0"/>
              <a:t>集群</a:t>
            </a:r>
            <a:endParaRPr lang="zh-CN" altLang="en-US" dirty="0"/>
          </a:p>
        </p:txBody>
      </p:sp>
      <p:pic>
        <p:nvPicPr>
          <p:cNvPr id="2051" name="Picture 3"/>
          <p:cNvPicPr>
            <a:picLocks noChangeAspect="1" noChangeArrowheads="1"/>
          </p:cNvPicPr>
          <p:nvPr/>
        </p:nvPicPr>
        <p:blipFill>
          <a:blip r:embed="rId2"/>
          <a:srcRect/>
          <a:stretch>
            <a:fillRect/>
          </a:stretch>
        </p:blipFill>
        <p:spPr bwMode="auto">
          <a:xfrm>
            <a:off x="2143108" y="1357298"/>
            <a:ext cx="4143375" cy="50673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物理部署</a:t>
            </a:r>
            <a:endParaRPr lang="zh-CN" altLang="en-US" dirty="0"/>
          </a:p>
        </p:txBody>
      </p:sp>
      <p:pic>
        <p:nvPicPr>
          <p:cNvPr id="1026" name="Picture 2"/>
          <p:cNvPicPr>
            <a:picLocks noChangeAspect="1" noChangeArrowheads="1"/>
          </p:cNvPicPr>
          <p:nvPr/>
        </p:nvPicPr>
        <p:blipFill>
          <a:blip r:embed="rId2"/>
          <a:srcRect/>
          <a:stretch>
            <a:fillRect/>
          </a:stretch>
        </p:blipFill>
        <p:spPr bwMode="auto">
          <a:xfrm>
            <a:off x="1214414" y="2214554"/>
            <a:ext cx="6972349" cy="35004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idx="4294967295"/>
          </p:nvPr>
        </p:nvSpPr>
        <p:spPr>
          <a:xfrm>
            <a:off x="457200" y="-76200"/>
            <a:ext cx="8229600" cy="1143000"/>
          </a:xfrm>
        </p:spPr>
        <p:txBody>
          <a:bodyPr/>
          <a:lstStyle/>
          <a:p>
            <a:r>
              <a:rPr lang="zh-CN" altLang="en-US" dirty="0" smtClean="0"/>
              <a:t>谁在用</a:t>
            </a:r>
            <a:r>
              <a:rPr lang="en-US" altLang="zh-CN" dirty="0" err="1" smtClean="0"/>
              <a:t>Hadoop</a:t>
            </a:r>
            <a:r>
              <a:rPr lang="en-US" altLang="zh-CN" dirty="0" smtClean="0"/>
              <a:t>?</a:t>
            </a:r>
          </a:p>
        </p:txBody>
      </p:sp>
      <p:sp>
        <p:nvSpPr>
          <p:cNvPr id="23555" name="Rectangle 3"/>
          <p:cNvSpPr>
            <a:spLocks noGrp="1" noChangeArrowheads="1"/>
          </p:cNvSpPr>
          <p:nvPr>
            <p:ph type="body" idx="4294967295"/>
          </p:nvPr>
        </p:nvSpPr>
        <p:spPr>
          <a:xfrm>
            <a:off x="457200" y="1295400"/>
            <a:ext cx="8229600" cy="4830763"/>
          </a:xfrm>
        </p:spPr>
        <p:txBody>
          <a:bodyPr/>
          <a:lstStyle/>
          <a:p>
            <a:pPr>
              <a:lnSpc>
                <a:spcPct val="80000"/>
              </a:lnSpc>
            </a:pPr>
            <a:r>
              <a:rPr lang="zh-CN" altLang="en-US" sz="2400" b="1" dirty="0" smtClean="0"/>
              <a:t>雅虎北京全球软件研发中心</a:t>
            </a:r>
            <a:endParaRPr lang="en-US" altLang="zh-CN" sz="2400" b="1" dirty="0" smtClean="0"/>
          </a:p>
          <a:p>
            <a:pPr>
              <a:lnSpc>
                <a:spcPct val="80000"/>
              </a:lnSpc>
            </a:pPr>
            <a:r>
              <a:rPr lang="zh-CN" altLang="en-US" sz="2400" b="1" dirty="0" smtClean="0"/>
              <a:t>中国移动研究院</a:t>
            </a:r>
            <a:endParaRPr lang="en-US" altLang="zh-CN" sz="2400" dirty="0" smtClean="0"/>
          </a:p>
          <a:p>
            <a:pPr>
              <a:lnSpc>
                <a:spcPct val="80000"/>
              </a:lnSpc>
            </a:pPr>
            <a:r>
              <a:rPr lang="zh-CN" altLang="en-US" sz="2400" b="1" dirty="0" smtClean="0"/>
              <a:t>英特尔研究院</a:t>
            </a:r>
          </a:p>
          <a:p>
            <a:pPr>
              <a:lnSpc>
                <a:spcPct val="80000"/>
              </a:lnSpc>
            </a:pPr>
            <a:r>
              <a:rPr lang="zh-CN" altLang="en-US" sz="2400" b="1" dirty="0" smtClean="0"/>
              <a:t>金山软件</a:t>
            </a:r>
          </a:p>
          <a:p>
            <a:pPr>
              <a:lnSpc>
                <a:spcPct val="80000"/>
              </a:lnSpc>
            </a:pPr>
            <a:r>
              <a:rPr lang="zh-CN" altLang="en-US" sz="2400" b="1" dirty="0" smtClean="0"/>
              <a:t>百度</a:t>
            </a:r>
            <a:endParaRPr lang="en-US" altLang="zh-CN" sz="2400" b="1" dirty="0" smtClean="0"/>
          </a:p>
          <a:p>
            <a:pPr>
              <a:lnSpc>
                <a:spcPct val="80000"/>
              </a:lnSpc>
            </a:pPr>
            <a:r>
              <a:rPr lang="zh-CN" altLang="en-US" sz="2400" b="1" dirty="0" smtClean="0"/>
              <a:t>腾讯</a:t>
            </a:r>
          </a:p>
          <a:p>
            <a:pPr>
              <a:lnSpc>
                <a:spcPct val="80000"/>
              </a:lnSpc>
            </a:pPr>
            <a:r>
              <a:rPr lang="zh-CN" altLang="en-US" sz="2400" b="1" dirty="0" smtClean="0"/>
              <a:t>新浪</a:t>
            </a:r>
          </a:p>
          <a:p>
            <a:pPr>
              <a:lnSpc>
                <a:spcPct val="80000"/>
              </a:lnSpc>
            </a:pPr>
            <a:r>
              <a:rPr lang="zh-CN" altLang="en-US" sz="2400" b="1" dirty="0" smtClean="0"/>
              <a:t>搜狐</a:t>
            </a:r>
            <a:endParaRPr lang="en-US" altLang="zh-CN" sz="2400" b="1" dirty="0" smtClean="0"/>
          </a:p>
          <a:p>
            <a:pPr>
              <a:lnSpc>
                <a:spcPct val="80000"/>
              </a:lnSpc>
            </a:pPr>
            <a:r>
              <a:rPr lang="zh-CN" altLang="en-US" sz="2400" b="1" dirty="0" smtClean="0"/>
              <a:t>淘宝</a:t>
            </a:r>
          </a:p>
          <a:p>
            <a:pPr>
              <a:lnSpc>
                <a:spcPct val="80000"/>
              </a:lnSpc>
            </a:pPr>
            <a:r>
              <a:rPr lang="en-US" altLang="zh-CN" sz="2400" dirty="0" smtClean="0"/>
              <a:t>IBM</a:t>
            </a:r>
            <a:endParaRPr lang="zh-CN" altLang="en-US" sz="2400" b="1" dirty="0" smtClean="0"/>
          </a:p>
          <a:p>
            <a:pPr>
              <a:lnSpc>
                <a:spcPct val="80000"/>
              </a:lnSpc>
            </a:pPr>
            <a:r>
              <a:rPr lang="en-US" altLang="zh-CN" sz="2400" dirty="0" err="1" smtClean="0"/>
              <a:t>Facebook</a:t>
            </a:r>
            <a:endParaRPr lang="en-US" altLang="zh-CN" sz="2400" dirty="0" smtClean="0"/>
          </a:p>
          <a:p>
            <a:pPr>
              <a:lnSpc>
                <a:spcPct val="80000"/>
              </a:lnSpc>
            </a:pPr>
            <a:r>
              <a:rPr lang="en-US" altLang="zh-CN" sz="2400" dirty="0" smtClean="0"/>
              <a:t>Amazon</a:t>
            </a:r>
          </a:p>
          <a:p>
            <a:pPr>
              <a:lnSpc>
                <a:spcPct val="80000"/>
              </a:lnSpc>
            </a:pPr>
            <a:r>
              <a:rPr lang="en-US" altLang="zh-CN" sz="2400" dirty="0" smtClean="0"/>
              <a:t>Yahoo!</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dirty="0" smtClean="0">
                <a:solidFill>
                  <a:schemeClr val="tx1"/>
                </a:solidFill>
              </a:rPr>
              <a:t>HDFS</a:t>
            </a:r>
            <a:endParaRPr lang="zh-CN" altLang="en-US" dirty="0" smtClean="0">
              <a:solidFill>
                <a:schemeClr val="tx1"/>
              </a:solidFill>
            </a:endParaRPr>
          </a:p>
        </p:txBody>
      </p:sp>
    </p:spTree>
  </p:cSld>
  <p:clrMapOvr>
    <a:masterClrMapping/>
  </p:clrMapOvr>
  <p:transition advTm="159937"/>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zh-CN" altLang="en-US" smtClean="0">
                <a:solidFill>
                  <a:schemeClr val="tx1"/>
                </a:solidFill>
              </a:rPr>
              <a:t>什么是</a:t>
            </a:r>
            <a:r>
              <a:rPr lang="en-US" altLang="zh-CN" smtClean="0">
                <a:solidFill>
                  <a:schemeClr val="tx1"/>
                </a:solidFill>
              </a:rPr>
              <a:t>HDFS?</a:t>
            </a:r>
            <a:endParaRPr lang="zh-CN" altLang="en-US" smtClean="0">
              <a:solidFill>
                <a:schemeClr val="tx1"/>
              </a:solidFill>
            </a:endParaRPr>
          </a:p>
        </p:txBody>
      </p:sp>
      <p:sp>
        <p:nvSpPr>
          <p:cNvPr id="6147" name="内容占位符 2"/>
          <p:cNvSpPr>
            <a:spLocks noGrp="1"/>
          </p:cNvSpPr>
          <p:nvPr>
            <p:ph idx="1"/>
          </p:nvPr>
        </p:nvSpPr>
        <p:spPr/>
        <p:txBody>
          <a:bodyPr/>
          <a:lstStyle/>
          <a:p>
            <a:r>
              <a:rPr lang="en-US" altLang="zh-CN" b="1" dirty="0" err="1" smtClean="0"/>
              <a:t>Hadoop</a:t>
            </a:r>
            <a:r>
              <a:rPr lang="en-US" altLang="zh-CN" b="1" dirty="0" smtClean="0"/>
              <a:t> Distributed File System</a:t>
            </a:r>
          </a:p>
          <a:p>
            <a:pPr lvl="1"/>
            <a:r>
              <a:rPr lang="en-US" altLang="zh-CN" dirty="0" err="1" smtClean="0"/>
              <a:t>Hadoop</a:t>
            </a:r>
            <a:r>
              <a:rPr lang="en-US" altLang="zh-CN" dirty="0" smtClean="0"/>
              <a:t> Distributed File System (HDFS) is the primary storage system used by </a:t>
            </a:r>
            <a:r>
              <a:rPr lang="en-US" altLang="zh-CN" dirty="0" err="1" smtClean="0"/>
              <a:t>Hadoop</a:t>
            </a:r>
            <a:r>
              <a:rPr lang="en-US" altLang="zh-CN" dirty="0" smtClean="0"/>
              <a:t> applications. HDFS creates </a:t>
            </a:r>
            <a:r>
              <a:rPr lang="en-US" altLang="zh-CN" sz="3000" b="1" dirty="0" smtClean="0">
                <a:solidFill>
                  <a:srgbClr val="FF0000"/>
                </a:solidFill>
              </a:rPr>
              <a:t>multiple replicas</a:t>
            </a:r>
            <a:r>
              <a:rPr lang="en-US" altLang="zh-CN" sz="3000" b="1" dirty="0" smtClean="0"/>
              <a:t> </a:t>
            </a:r>
            <a:r>
              <a:rPr lang="en-US" altLang="zh-CN" dirty="0" smtClean="0"/>
              <a:t>of data blocks and distributes them on compute nodes throughout a cluster to enable </a:t>
            </a:r>
            <a:r>
              <a:rPr lang="en-US" altLang="zh-CN" b="1" dirty="0" smtClean="0">
                <a:solidFill>
                  <a:srgbClr val="FF0000"/>
                </a:solidFill>
              </a:rPr>
              <a:t>reliable</a:t>
            </a:r>
            <a:r>
              <a:rPr lang="en-US" altLang="zh-CN" dirty="0" smtClean="0"/>
              <a:t>, extremely </a:t>
            </a:r>
            <a:r>
              <a:rPr lang="en-US" altLang="zh-CN" b="1" dirty="0" smtClean="0">
                <a:solidFill>
                  <a:srgbClr val="FF0000"/>
                </a:solidFill>
              </a:rPr>
              <a:t>rapid</a:t>
            </a:r>
            <a:r>
              <a:rPr lang="en-US" altLang="zh-CN" dirty="0" smtClean="0"/>
              <a:t> computations.</a:t>
            </a:r>
            <a:endParaRPr lang="en-US" altLang="zh-CN" b="1" dirty="0" smtClean="0"/>
          </a:p>
          <a:p>
            <a:endParaRPr lang="zh-CN" altLang="en-US" dirty="0" smtClean="0"/>
          </a:p>
        </p:txBody>
      </p:sp>
    </p:spTree>
  </p:cSld>
  <p:clrMapOvr>
    <a:masterClrMapping/>
  </p:clrMapOvr>
  <p:transition advTm="159937"/>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dirty="0" smtClean="0"/>
              <a:t>HDFS</a:t>
            </a:r>
            <a:r>
              <a:rPr lang="zh-CN" altLang="en-US" dirty="0" smtClean="0"/>
              <a:t>简介</a:t>
            </a:r>
          </a:p>
        </p:txBody>
      </p:sp>
      <p:sp>
        <p:nvSpPr>
          <p:cNvPr id="6147" name="内容占位符 2"/>
          <p:cNvSpPr>
            <a:spLocks noGrp="1"/>
          </p:cNvSpPr>
          <p:nvPr>
            <p:ph idx="1"/>
          </p:nvPr>
        </p:nvSpPr>
        <p:spPr>
          <a:xfrm>
            <a:off x="457200" y="1600200"/>
            <a:ext cx="8686800" cy="2471738"/>
          </a:xfrm>
        </p:spPr>
        <p:txBody>
          <a:bodyPr/>
          <a:lstStyle/>
          <a:p>
            <a:r>
              <a:rPr lang="en-US" altLang="zh-CN" sz="2400" smtClean="0">
                <a:latin typeface="黑体" pitchFamily="49" charset="-122"/>
                <a:ea typeface="黑体" pitchFamily="49" charset="-122"/>
              </a:rPr>
              <a:t>HDFS</a:t>
            </a:r>
            <a:r>
              <a:rPr lang="zh-CN" altLang="en-US" sz="2400" smtClean="0">
                <a:latin typeface="黑体" pitchFamily="49" charset="-122"/>
                <a:ea typeface="黑体" pitchFamily="49" charset="-122"/>
              </a:rPr>
              <a:t>为了做到可靠性（</a:t>
            </a:r>
            <a:r>
              <a:rPr lang="en-US" altLang="zh-CN" sz="2400" smtClean="0">
                <a:latin typeface="黑体" pitchFamily="49" charset="-122"/>
                <a:ea typeface="黑体" pitchFamily="49" charset="-122"/>
              </a:rPr>
              <a:t>reliability</a:t>
            </a:r>
            <a:r>
              <a:rPr lang="en-US" sz="2400" smtClean="0">
                <a:latin typeface="黑体" pitchFamily="49" charset="-122"/>
                <a:ea typeface="黑体" pitchFamily="49" charset="-122"/>
              </a:rPr>
              <a:t>）</a:t>
            </a:r>
            <a:r>
              <a:rPr lang="zh-CN" altLang="en-US" sz="2400" smtClean="0">
                <a:latin typeface="黑体" pitchFamily="49" charset="-122"/>
                <a:ea typeface="黑体" pitchFamily="49" charset="-122"/>
              </a:rPr>
              <a:t>创建了多份数据块（</a:t>
            </a:r>
            <a:r>
              <a:rPr lang="en-US" altLang="zh-CN" sz="2400" smtClean="0">
                <a:latin typeface="黑体" pitchFamily="49" charset="-122"/>
                <a:ea typeface="黑体" pitchFamily="49" charset="-122"/>
              </a:rPr>
              <a:t>data blocks</a:t>
            </a:r>
            <a:r>
              <a:rPr lang="en-US" sz="2400" smtClean="0">
                <a:latin typeface="黑体" pitchFamily="49" charset="-122"/>
                <a:ea typeface="黑体" pitchFamily="49" charset="-122"/>
              </a:rPr>
              <a:t>）</a:t>
            </a:r>
            <a:r>
              <a:rPr lang="zh-CN" altLang="en-US" sz="2400" smtClean="0">
                <a:latin typeface="黑体" pitchFamily="49" charset="-122"/>
                <a:ea typeface="黑体" pitchFamily="49" charset="-122"/>
              </a:rPr>
              <a:t>的复制（</a:t>
            </a:r>
            <a:r>
              <a:rPr lang="en-US" altLang="zh-CN" sz="2400" smtClean="0">
                <a:latin typeface="黑体" pitchFamily="49" charset="-122"/>
                <a:ea typeface="黑体" pitchFamily="49" charset="-122"/>
              </a:rPr>
              <a:t>replicas</a:t>
            </a:r>
            <a:r>
              <a:rPr lang="en-US" sz="2400" smtClean="0">
                <a:latin typeface="黑体" pitchFamily="49" charset="-122"/>
                <a:ea typeface="黑体" pitchFamily="49" charset="-122"/>
              </a:rPr>
              <a:t>），</a:t>
            </a:r>
            <a:r>
              <a:rPr lang="zh-CN" altLang="en-US" sz="2400" smtClean="0">
                <a:latin typeface="黑体" pitchFamily="49" charset="-122"/>
                <a:ea typeface="黑体" pitchFamily="49" charset="-122"/>
              </a:rPr>
              <a:t>并将它们放置在服务器群的计算节点中（</a:t>
            </a:r>
            <a:r>
              <a:rPr lang="en-US" altLang="zh-CN" sz="2400" smtClean="0">
                <a:latin typeface="黑体" pitchFamily="49" charset="-122"/>
                <a:ea typeface="黑体" pitchFamily="49" charset="-122"/>
              </a:rPr>
              <a:t>compute nodes</a:t>
            </a:r>
            <a:r>
              <a:rPr lang="en-US" sz="2400" smtClean="0">
                <a:latin typeface="黑体" pitchFamily="49" charset="-122"/>
                <a:ea typeface="黑体" pitchFamily="49" charset="-122"/>
              </a:rPr>
              <a:t>），</a:t>
            </a:r>
            <a:r>
              <a:rPr lang="en-US" altLang="zh-CN" sz="2400" smtClean="0">
                <a:latin typeface="黑体" pitchFamily="49" charset="-122"/>
                <a:ea typeface="黑体" pitchFamily="49" charset="-122"/>
              </a:rPr>
              <a:t>MapReduce</a:t>
            </a:r>
            <a:r>
              <a:rPr lang="zh-CN" altLang="en-US" sz="2400" smtClean="0">
                <a:latin typeface="黑体" pitchFamily="49" charset="-122"/>
                <a:ea typeface="黑体" pitchFamily="49" charset="-122"/>
              </a:rPr>
              <a:t>就可以在它们所在的节点上处理这些数据了。</a:t>
            </a:r>
          </a:p>
        </p:txBody>
      </p:sp>
      <p:pic>
        <p:nvPicPr>
          <p:cNvPr id="6148" name="Picture 2"/>
          <p:cNvPicPr>
            <a:picLocks noChangeAspect="1" noChangeArrowheads="1"/>
          </p:cNvPicPr>
          <p:nvPr/>
        </p:nvPicPr>
        <p:blipFill>
          <a:blip r:embed="rId3"/>
          <a:srcRect/>
          <a:stretch>
            <a:fillRect/>
          </a:stretch>
        </p:blipFill>
        <p:spPr bwMode="auto">
          <a:xfrm>
            <a:off x="1071563" y="3786188"/>
            <a:ext cx="5214937" cy="2549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smtClean="0">
                <a:solidFill>
                  <a:schemeClr val="tx1"/>
                </a:solidFill>
              </a:rPr>
              <a:t>HDFS</a:t>
            </a:r>
            <a:r>
              <a:rPr lang="zh-CN" altLang="en-US" smtClean="0">
                <a:solidFill>
                  <a:schemeClr val="tx1"/>
                </a:solidFill>
              </a:rPr>
              <a:t>能做什么？</a:t>
            </a:r>
          </a:p>
        </p:txBody>
      </p:sp>
      <p:sp>
        <p:nvSpPr>
          <p:cNvPr id="7171" name="内容占位符 2"/>
          <p:cNvSpPr>
            <a:spLocks noGrp="1"/>
          </p:cNvSpPr>
          <p:nvPr>
            <p:ph idx="1"/>
          </p:nvPr>
        </p:nvSpPr>
        <p:spPr/>
        <p:txBody>
          <a:bodyPr/>
          <a:lstStyle/>
          <a:p>
            <a:r>
              <a:rPr lang="zh-CN" altLang="en-US" dirty="0" smtClean="0"/>
              <a:t>存储并管理</a:t>
            </a:r>
            <a:r>
              <a:rPr lang="en-US" altLang="zh-CN" dirty="0" smtClean="0"/>
              <a:t>PB</a:t>
            </a:r>
            <a:r>
              <a:rPr lang="zh-CN" altLang="en-US" dirty="0" smtClean="0"/>
              <a:t>级数据</a:t>
            </a:r>
            <a:endParaRPr lang="en-US" altLang="zh-CN" dirty="0" smtClean="0"/>
          </a:p>
          <a:p>
            <a:r>
              <a:rPr lang="zh-CN" altLang="en-US" dirty="0" smtClean="0"/>
              <a:t>处理非结构化数据</a:t>
            </a:r>
            <a:endParaRPr lang="en-US" altLang="zh-CN" dirty="0" smtClean="0"/>
          </a:p>
          <a:p>
            <a:r>
              <a:rPr lang="zh-CN" altLang="en-US" dirty="0" smtClean="0"/>
              <a:t>注重数据处理的吞吐量（</a:t>
            </a:r>
            <a:r>
              <a:rPr lang="en-US" altLang="zh-CN" dirty="0" smtClean="0"/>
              <a:t>latency</a:t>
            </a:r>
            <a:r>
              <a:rPr lang="zh-CN" altLang="en-US" dirty="0" smtClean="0"/>
              <a:t>不敏感）</a:t>
            </a:r>
            <a:endParaRPr lang="en-US" altLang="zh-CN" dirty="0" smtClean="0"/>
          </a:p>
          <a:p>
            <a:pPr marL="342900" lvl="1" indent="-342900">
              <a:buFontTx/>
              <a:buChar char="•"/>
            </a:pPr>
            <a:r>
              <a:rPr lang="zh-CN" altLang="en-US" dirty="0" smtClean="0"/>
              <a:t>应用模式为：</a:t>
            </a:r>
            <a:r>
              <a:rPr lang="en-US" altLang="zh-CN" dirty="0" smtClean="0"/>
              <a:t>write-once-read-many</a:t>
            </a:r>
            <a:r>
              <a:rPr lang="zh-CN" altLang="en-US" dirty="0" smtClean="0"/>
              <a:t>存取模式</a:t>
            </a:r>
            <a:endParaRPr lang="en-US" altLang="zh-CN" dirty="0" smtClean="0"/>
          </a:p>
        </p:txBody>
      </p:sp>
    </p:spTree>
  </p:cSld>
  <p:clrMapOvr>
    <a:masterClrMapping/>
  </p:clrMapOvr>
  <p:transition advTm="149188"/>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dirty="0" smtClean="0">
                <a:solidFill>
                  <a:schemeClr val="tx1"/>
                </a:solidFill>
              </a:rPr>
              <a:t>HDFS</a:t>
            </a:r>
            <a:r>
              <a:rPr lang="zh-CN" altLang="en-US" dirty="0" smtClean="0">
                <a:solidFill>
                  <a:schemeClr val="tx1"/>
                </a:solidFill>
              </a:rPr>
              <a:t>不适合做什么？</a:t>
            </a:r>
          </a:p>
        </p:txBody>
      </p:sp>
      <p:sp>
        <p:nvSpPr>
          <p:cNvPr id="8195" name="内容占位符 2"/>
          <p:cNvSpPr>
            <a:spLocks noGrp="1"/>
          </p:cNvSpPr>
          <p:nvPr>
            <p:ph idx="1"/>
          </p:nvPr>
        </p:nvSpPr>
        <p:spPr/>
        <p:txBody>
          <a:bodyPr/>
          <a:lstStyle/>
          <a:p>
            <a:r>
              <a:rPr lang="zh-CN" altLang="en-US" dirty="0" smtClean="0"/>
              <a:t>存储小文件 </a:t>
            </a:r>
            <a:r>
              <a:rPr lang="en-US" altLang="zh-CN" dirty="0" smtClean="0"/>
              <a:t>(</a:t>
            </a:r>
            <a:r>
              <a:rPr lang="zh-CN" altLang="en-US" dirty="0" smtClean="0"/>
              <a:t>不建议使用</a:t>
            </a:r>
            <a:r>
              <a:rPr lang="en-US" altLang="zh-CN" dirty="0" smtClean="0"/>
              <a:t>)</a:t>
            </a:r>
          </a:p>
          <a:p>
            <a:r>
              <a:rPr lang="zh-CN" altLang="en-US" dirty="0" smtClean="0"/>
              <a:t>大量的随机读 </a:t>
            </a:r>
            <a:r>
              <a:rPr lang="en-US" altLang="zh-CN" dirty="0" smtClean="0"/>
              <a:t>(</a:t>
            </a:r>
            <a:r>
              <a:rPr lang="zh-CN" altLang="en-US" dirty="0" smtClean="0"/>
              <a:t>不建议使用</a:t>
            </a:r>
            <a:r>
              <a:rPr lang="en-US" altLang="zh-CN" dirty="0" smtClean="0"/>
              <a:t>)</a:t>
            </a:r>
          </a:p>
          <a:p>
            <a:r>
              <a:rPr lang="zh-CN" altLang="en-US" dirty="0" smtClean="0"/>
              <a:t>需要对文件的修改 </a:t>
            </a:r>
            <a:r>
              <a:rPr lang="en-US" altLang="zh-CN" dirty="0" smtClean="0"/>
              <a:t>(</a:t>
            </a:r>
            <a:r>
              <a:rPr lang="zh-CN" altLang="en-US" dirty="0" smtClean="0"/>
              <a:t>不支持</a:t>
            </a:r>
            <a:r>
              <a:rPr lang="en-US" altLang="zh-CN" dirty="0" smtClean="0"/>
              <a:t>)</a:t>
            </a:r>
          </a:p>
          <a:p>
            <a:endParaRPr lang="en-US" altLang="zh-CN" dirty="0" smtClean="0"/>
          </a:p>
          <a:p>
            <a:pPr>
              <a:buNone/>
            </a:pPr>
            <a:endParaRPr lang="zh-CN" altLang="en-US" dirty="0" smtClean="0"/>
          </a:p>
        </p:txBody>
      </p:sp>
    </p:spTree>
  </p:cSld>
  <p:clrMapOvr>
    <a:masterClrMapping/>
  </p:clrMapOvr>
  <p:transition advTm="129500"/>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p:txBody>
          <a:bodyPr/>
          <a:lstStyle/>
          <a:p>
            <a:r>
              <a:rPr lang="en-US" altLang="zh-CN" dirty="0" smtClean="0"/>
              <a:t>Google</a:t>
            </a:r>
            <a:r>
              <a:rPr lang="zh-CN" altLang="en-US" dirty="0" smtClean="0"/>
              <a:t>的核心技术</a:t>
            </a:r>
          </a:p>
        </p:txBody>
      </p:sp>
      <p:sp>
        <p:nvSpPr>
          <p:cNvPr id="5123" name="内容占位符 2"/>
          <p:cNvSpPr>
            <a:spLocks noGrp="1"/>
          </p:cNvSpPr>
          <p:nvPr>
            <p:ph idx="1"/>
          </p:nvPr>
        </p:nvSpPr>
        <p:spPr>
          <a:xfrm>
            <a:off x="357188" y="1428750"/>
            <a:ext cx="8229600" cy="3643324"/>
          </a:xfrm>
        </p:spPr>
        <p:txBody>
          <a:bodyPr>
            <a:normAutofit fontScale="85000" lnSpcReduction="10000"/>
          </a:bodyPr>
          <a:lstStyle/>
          <a:p>
            <a:pPr>
              <a:buNone/>
            </a:pPr>
            <a:r>
              <a:rPr lang="en-US" altLang="zh-CN" dirty="0" smtClean="0"/>
              <a:t>Google</a:t>
            </a:r>
            <a:r>
              <a:rPr lang="zh-CN" altLang="en-US" dirty="0" smtClean="0"/>
              <a:t>的十个核心技术，而且可以分为四大类：</a:t>
            </a:r>
          </a:p>
          <a:p>
            <a:r>
              <a:rPr lang="zh-CN" altLang="en-US" dirty="0" smtClean="0"/>
              <a:t>分布式基础设施：</a:t>
            </a:r>
            <a:r>
              <a:rPr lang="en-US" altLang="zh-CN" b="1" dirty="0" smtClean="0"/>
              <a:t>GFS</a:t>
            </a:r>
            <a:r>
              <a:rPr lang="zh-CN" altLang="en-US" dirty="0" smtClean="0"/>
              <a:t>、</a:t>
            </a:r>
            <a:r>
              <a:rPr lang="en-US" altLang="zh-CN" dirty="0" smtClean="0"/>
              <a:t>Chubby </a:t>
            </a:r>
            <a:r>
              <a:rPr lang="zh-CN" altLang="en-US" dirty="0" smtClean="0"/>
              <a:t>和 </a:t>
            </a:r>
            <a:r>
              <a:rPr lang="en-US" altLang="zh-CN" dirty="0" smtClean="0"/>
              <a:t>Protocol Buffer</a:t>
            </a:r>
            <a:r>
              <a:rPr lang="zh-CN" altLang="en-US" dirty="0" smtClean="0"/>
              <a:t>。 </a:t>
            </a:r>
          </a:p>
          <a:p>
            <a:r>
              <a:rPr lang="zh-CN" altLang="en-US" dirty="0" smtClean="0"/>
              <a:t>分布式大规模数据处理：</a:t>
            </a:r>
            <a:r>
              <a:rPr lang="en-US" altLang="zh-CN" b="1" dirty="0" err="1" smtClean="0"/>
              <a:t>MapReduce</a:t>
            </a:r>
            <a:r>
              <a:rPr lang="en-US" altLang="zh-CN" dirty="0" smtClean="0"/>
              <a:t> </a:t>
            </a:r>
            <a:r>
              <a:rPr lang="zh-CN" altLang="en-US" dirty="0" smtClean="0"/>
              <a:t>和 </a:t>
            </a:r>
            <a:r>
              <a:rPr lang="en-US" altLang="zh-CN" dirty="0" err="1" smtClean="0"/>
              <a:t>Sawzall</a:t>
            </a:r>
            <a:r>
              <a:rPr lang="zh-CN" altLang="en-US" dirty="0" smtClean="0"/>
              <a:t>。 </a:t>
            </a:r>
          </a:p>
          <a:p>
            <a:r>
              <a:rPr lang="zh-CN" altLang="en-US" dirty="0" smtClean="0"/>
              <a:t>分布式数据库技术：</a:t>
            </a:r>
            <a:r>
              <a:rPr lang="en-US" altLang="zh-CN" dirty="0" err="1" smtClean="0"/>
              <a:t>BigTable</a:t>
            </a:r>
            <a:r>
              <a:rPr lang="en-US" altLang="zh-CN" dirty="0" smtClean="0"/>
              <a:t> </a:t>
            </a:r>
            <a:r>
              <a:rPr lang="zh-CN" altLang="en-US" dirty="0" smtClean="0"/>
              <a:t>和数据库 </a:t>
            </a:r>
            <a:r>
              <a:rPr lang="en-US" altLang="zh-CN" dirty="0" err="1" smtClean="0"/>
              <a:t>Sharding</a:t>
            </a:r>
            <a:r>
              <a:rPr lang="zh-CN" altLang="en-US" dirty="0" smtClean="0"/>
              <a:t>。 </a:t>
            </a:r>
          </a:p>
          <a:p>
            <a:r>
              <a:rPr lang="zh-CN" altLang="en-US" dirty="0" smtClean="0"/>
              <a:t>数据中心优化技术：数据中心高温化、</a:t>
            </a:r>
            <a:r>
              <a:rPr lang="en-US" altLang="zh-CN" dirty="0" smtClean="0"/>
              <a:t>12V</a:t>
            </a:r>
            <a:r>
              <a:rPr lang="zh-CN" altLang="en-US" dirty="0" smtClean="0"/>
              <a:t>电池和服务器整合。 </a:t>
            </a:r>
            <a:endParaRPr lang="zh-CN"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zh-CN" altLang="en-US" smtClean="0">
                <a:solidFill>
                  <a:schemeClr val="tx1"/>
                </a:solidFill>
              </a:rPr>
              <a:t>设计目标</a:t>
            </a:r>
          </a:p>
        </p:txBody>
      </p:sp>
      <p:pic>
        <p:nvPicPr>
          <p:cNvPr id="12293" name="Picture 5"/>
          <p:cNvPicPr>
            <a:picLocks noGrp="1" noChangeAspect="1" noChangeArrowheads="1"/>
          </p:cNvPicPr>
          <p:nvPr>
            <p:ph idx="1"/>
          </p:nvPr>
        </p:nvPicPr>
        <p:blipFill>
          <a:blip r:embed="rId3" cstate="print"/>
          <a:srcRect/>
          <a:stretch>
            <a:fillRect/>
          </a:stretch>
        </p:blipFill>
        <p:spPr bwMode="auto">
          <a:xfrm>
            <a:off x="899592" y="1916832"/>
            <a:ext cx="3419475" cy="2562225"/>
          </a:xfrm>
          <a:prstGeom prst="rect">
            <a:avLst/>
          </a:prstGeom>
          <a:noFill/>
          <a:ln w="9525" cap="flat" cmpd="sng" algn="ctr">
            <a:noFill/>
            <a:prstDash val="solid"/>
            <a:miter lim="800000"/>
            <a:headEnd/>
            <a:tailEnd/>
          </a:ln>
        </p:spPr>
      </p:pic>
      <p:sp>
        <p:nvSpPr>
          <p:cNvPr id="6" name="TextBox 5"/>
          <p:cNvSpPr txBox="1"/>
          <p:nvPr/>
        </p:nvSpPr>
        <p:spPr>
          <a:xfrm>
            <a:off x="4572000" y="1417638"/>
            <a:ext cx="3168352" cy="3647152"/>
          </a:xfrm>
          <a:prstGeom prst="rect">
            <a:avLst/>
          </a:prstGeom>
          <a:noFill/>
        </p:spPr>
        <p:txBody>
          <a:bodyPr wrap="square" rtlCol="0">
            <a:spAutoFit/>
          </a:bodyPr>
          <a:lstStyle/>
          <a:p>
            <a:pPr algn="l"/>
            <a:r>
              <a:rPr lang="zh-CN" altLang="en-US" sz="2200" dirty="0" smtClean="0"/>
              <a:t>假设：</a:t>
            </a:r>
            <a:endParaRPr lang="en-US" altLang="zh-CN" sz="2200" dirty="0" smtClean="0"/>
          </a:p>
          <a:p>
            <a:pPr algn="l"/>
            <a:r>
              <a:rPr lang="zh-CN" altLang="en-US" sz="2200" dirty="0" smtClean="0"/>
              <a:t>节点失效是常态</a:t>
            </a:r>
            <a:endParaRPr lang="en-US" altLang="zh-CN" sz="2200" dirty="0"/>
          </a:p>
          <a:p>
            <a:pPr algn="l"/>
            <a:endParaRPr lang="en-US" altLang="zh-CN" sz="2200" dirty="0" smtClean="0"/>
          </a:p>
          <a:p>
            <a:pPr algn="l"/>
            <a:r>
              <a:rPr lang="zh-CN" altLang="en-US" sz="2200" dirty="0" smtClean="0"/>
              <a:t>理想：</a:t>
            </a:r>
            <a:endParaRPr lang="en-US" altLang="zh-CN" sz="2200" dirty="0" smtClean="0"/>
          </a:p>
          <a:p>
            <a:pPr algn="l"/>
            <a:r>
              <a:rPr lang="en-US" altLang="zh-CN" sz="2200" dirty="0" smtClean="0"/>
              <a:t> 1. </a:t>
            </a:r>
            <a:r>
              <a:rPr lang="zh-CN" altLang="en-US" sz="2200" dirty="0" smtClean="0"/>
              <a:t>任何一个节点失效，不影响</a:t>
            </a:r>
            <a:r>
              <a:rPr lang="en-US" altLang="zh-CN" sz="2200" dirty="0" smtClean="0"/>
              <a:t>HDFS</a:t>
            </a:r>
            <a:r>
              <a:rPr lang="zh-CN" altLang="en-US" sz="2200" dirty="0" smtClean="0"/>
              <a:t>服务</a:t>
            </a:r>
            <a:endParaRPr lang="en-US" altLang="zh-CN" sz="2200" dirty="0" smtClean="0"/>
          </a:p>
          <a:p>
            <a:pPr algn="l"/>
            <a:r>
              <a:rPr lang="en-US" altLang="zh-CN" sz="2200" dirty="0" smtClean="0"/>
              <a:t>2. HDFS</a:t>
            </a:r>
            <a:r>
              <a:rPr lang="zh-CN" altLang="en-US" sz="2200" dirty="0" smtClean="0"/>
              <a:t>可以自动完成副本的复制</a:t>
            </a:r>
            <a:endParaRPr lang="zh-CN" altLang="en-US" sz="2200" dirty="0"/>
          </a:p>
        </p:txBody>
      </p:sp>
    </p:spTree>
  </p:cSld>
  <p:clrMapOvr>
    <a:masterClrMapping/>
  </p:clrMapOvr>
  <p:transition advTm="49609"/>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zh-CN" altLang="en-US" smtClean="0">
                <a:solidFill>
                  <a:schemeClr val="tx1"/>
                </a:solidFill>
              </a:rPr>
              <a:t>设计目标</a:t>
            </a:r>
          </a:p>
        </p:txBody>
      </p:sp>
      <p:sp>
        <p:nvSpPr>
          <p:cNvPr id="5" name="内容占位符 4"/>
          <p:cNvSpPr>
            <a:spLocks noGrp="1"/>
          </p:cNvSpPr>
          <p:nvPr>
            <p:ph idx="1"/>
          </p:nvPr>
        </p:nvSpPr>
        <p:spPr/>
        <p:txBody>
          <a:bodyPr/>
          <a:lstStyle/>
          <a:p>
            <a:r>
              <a:rPr lang="zh-CN" altLang="en-US" dirty="0" smtClean="0"/>
              <a:t>假设：</a:t>
            </a:r>
            <a:endParaRPr lang="en-US" altLang="zh-CN" dirty="0" smtClean="0"/>
          </a:p>
          <a:p>
            <a:pPr lvl="1"/>
            <a:r>
              <a:rPr lang="en-US" altLang="zh-CN" dirty="0" smtClean="0"/>
              <a:t>write-once-read-many</a:t>
            </a:r>
            <a:r>
              <a:rPr lang="zh-CN" altLang="en-US" dirty="0" smtClean="0"/>
              <a:t>存取模式</a:t>
            </a:r>
            <a:endParaRPr lang="en-US" altLang="zh-CN" dirty="0" smtClean="0"/>
          </a:p>
          <a:p>
            <a:pPr lvl="1"/>
            <a:r>
              <a:rPr lang="zh-CN" altLang="en-US" dirty="0" smtClean="0"/>
              <a:t>不支持文件并发写入</a:t>
            </a:r>
            <a:endParaRPr lang="en-US" altLang="zh-CN" dirty="0" smtClean="0"/>
          </a:p>
          <a:p>
            <a:pPr lvl="1"/>
            <a:r>
              <a:rPr lang="zh-CN" altLang="en-US" dirty="0" smtClean="0"/>
              <a:t>不支持文件修改</a:t>
            </a:r>
            <a:endParaRPr lang="en-US" altLang="zh-CN" dirty="0" smtClean="0"/>
          </a:p>
        </p:txBody>
      </p:sp>
    </p:spTree>
  </p:cSld>
  <p:clrMapOvr>
    <a:masterClrMapping/>
  </p:clrMapOvr>
  <p:transition advTm="16"/>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ext Box 1"/>
          <p:cNvSpPr txBox="1">
            <a:spLocks noChangeArrowheads="1"/>
          </p:cNvSpPr>
          <p:nvPr/>
        </p:nvSpPr>
        <p:spPr bwMode="auto">
          <a:xfrm>
            <a:off x="3110400" y="326915"/>
            <a:ext cx="2921760" cy="430605"/>
          </a:xfrm>
          <a:prstGeom prst="rect">
            <a:avLst/>
          </a:prstGeom>
          <a:noFill/>
          <a:ln w="9525">
            <a:noFill/>
            <a:round/>
            <a:headEnd/>
            <a:tailEnd/>
          </a:ln>
          <a:effectLst/>
        </p:spPr>
        <p:txBody>
          <a:bodyPr wrap="none" lIns="81639" tIns="49734" rIns="81639" bIns="40820"/>
          <a:lstStyle/>
          <a:p>
            <a:pPr>
              <a:lnSpc>
                <a:spcPct val="98000"/>
              </a:lnSpc>
              <a:tabLst>
                <a:tab pos="656650" algn="l"/>
                <a:tab pos="1313299" algn="l"/>
                <a:tab pos="1969949" algn="l"/>
                <a:tab pos="2626599" algn="l"/>
              </a:tabLst>
            </a:pPr>
            <a:r>
              <a:rPr lang="en-US" sz="2400" dirty="0" smtClean="0">
                <a:solidFill>
                  <a:srgbClr val="000000"/>
                </a:solidFill>
                <a:ea typeface="DejaVu Sans" pitchFamily="16" charset="0"/>
                <a:cs typeface="DejaVu Sans" pitchFamily="16" charset="0"/>
              </a:rPr>
              <a:t>HDFS</a:t>
            </a:r>
            <a:endParaRPr lang="en-US" sz="2400" dirty="0">
              <a:solidFill>
                <a:srgbClr val="000000"/>
              </a:solidFill>
              <a:ea typeface="DejaVu Sans" pitchFamily="16" charset="0"/>
              <a:cs typeface="DejaVu Sans" pitchFamily="16" charset="0"/>
            </a:endParaRPr>
          </a:p>
        </p:txBody>
      </p:sp>
      <p:pic>
        <p:nvPicPr>
          <p:cNvPr id="7170" name="Picture 2"/>
          <p:cNvPicPr>
            <a:picLocks noChangeAspect="1" noChangeArrowheads="1"/>
          </p:cNvPicPr>
          <p:nvPr/>
        </p:nvPicPr>
        <p:blipFill>
          <a:blip r:embed="rId3"/>
          <a:srcRect/>
          <a:stretch>
            <a:fillRect/>
          </a:stretch>
        </p:blipFill>
        <p:spPr bwMode="auto">
          <a:xfrm>
            <a:off x="2000232" y="1928802"/>
            <a:ext cx="3752850" cy="1724025"/>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dirty="0" smtClean="0">
                <a:solidFill>
                  <a:schemeClr val="tx1"/>
                </a:solidFill>
              </a:rPr>
              <a:t>HDFS</a:t>
            </a:r>
            <a:r>
              <a:rPr lang="zh-CN" altLang="en-US" dirty="0" smtClean="0">
                <a:solidFill>
                  <a:schemeClr val="tx1"/>
                </a:solidFill>
              </a:rPr>
              <a:t>主要组件</a:t>
            </a:r>
          </a:p>
        </p:txBody>
      </p:sp>
      <p:pic>
        <p:nvPicPr>
          <p:cNvPr id="14340" name="Picture 4"/>
          <p:cNvPicPr>
            <a:picLocks noGrp="1" noChangeAspect="1" noChangeArrowheads="1"/>
          </p:cNvPicPr>
          <p:nvPr>
            <p:ph idx="1"/>
          </p:nvPr>
        </p:nvPicPr>
        <p:blipFill>
          <a:blip r:embed="rId2" cstate="print"/>
          <a:srcRect/>
          <a:stretch>
            <a:fillRect/>
          </a:stretch>
        </p:blipFill>
        <p:spPr bwMode="auto">
          <a:xfrm>
            <a:off x="1414462" y="2356644"/>
            <a:ext cx="6315075" cy="2952750"/>
          </a:xfrm>
          <a:prstGeom prst="rect">
            <a:avLst/>
          </a:prstGeom>
          <a:noFill/>
          <a:ln w="9525" cap="flat" cmpd="sng" algn="ctr">
            <a:noFill/>
            <a:prstDash val="solid"/>
            <a:miter lim="800000"/>
            <a:headEnd/>
            <a:tailEnd/>
          </a:ln>
        </p:spPr>
      </p:pic>
    </p:spTree>
  </p:cSld>
  <p:clrMapOvr>
    <a:masterClrMapping/>
  </p:clrMapOvr>
  <p:transition advTm="9515"/>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chemeClr val="tx1"/>
                </a:solidFill>
              </a:rPr>
              <a:t>HDFS</a:t>
            </a:r>
            <a:r>
              <a:rPr lang="zh-CN" altLang="en-US" dirty="0" smtClean="0">
                <a:solidFill>
                  <a:schemeClr val="tx1"/>
                </a:solidFill>
              </a:rPr>
              <a:t>主要组件的功能</a:t>
            </a:r>
            <a:endParaRPr lang="zh-CN" altLang="en-US" dirty="0">
              <a:solidFill>
                <a:schemeClr val="tx1"/>
              </a:solidFill>
            </a:endParaRPr>
          </a:p>
        </p:txBody>
      </p:sp>
      <p:sp>
        <p:nvSpPr>
          <p:cNvPr id="5" name="内容占位符 4"/>
          <p:cNvSpPr>
            <a:spLocks noGrp="1"/>
          </p:cNvSpPr>
          <p:nvPr>
            <p:ph idx="1"/>
          </p:nvPr>
        </p:nvSpPr>
        <p:spPr/>
        <p:txBody>
          <a:bodyPr/>
          <a:lstStyle/>
          <a:p>
            <a:endParaRPr lang="en-US" altLang="zh-CN" dirty="0" smtClean="0"/>
          </a:p>
          <a:p>
            <a:endParaRPr lang="en-US" altLang="zh-CN" dirty="0" smtClean="0"/>
          </a:p>
          <a:p>
            <a:endParaRPr lang="en-US" altLang="zh-CN" dirty="0" smtClean="0"/>
          </a:p>
          <a:p>
            <a:endParaRPr lang="en-US" altLang="zh-CN" dirty="0" smtClean="0"/>
          </a:p>
          <a:p>
            <a:pPr>
              <a:buNone/>
            </a:pPr>
            <a:r>
              <a:rPr lang="en-US" altLang="zh-CN" dirty="0" smtClean="0"/>
              <a:t>  </a:t>
            </a:r>
            <a:endParaRPr lang="zh-CN" altLang="en-US" dirty="0"/>
          </a:p>
        </p:txBody>
      </p:sp>
      <p:pic>
        <p:nvPicPr>
          <p:cNvPr id="6" name="Picture 2"/>
          <p:cNvPicPr>
            <a:picLocks noChangeAspect="1" noChangeArrowheads="1"/>
          </p:cNvPicPr>
          <p:nvPr/>
        </p:nvPicPr>
        <p:blipFill>
          <a:blip r:embed="rId2" cstate="print"/>
          <a:srcRect/>
          <a:stretch>
            <a:fillRect/>
          </a:stretch>
        </p:blipFill>
        <p:spPr bwMode="auto">
          <a:xfrm>
            <a:off x="2051720" y="1747043"/>
            <a:ext cx="4171950" cy="2085975"/>
          </a:xfrm>
          <a:prstGeom prst="rect">
            <a:avLst/>
          </a:prstGeom>
          <a:noFill/>
          <a:ln w="9525" cap="flat" cmpd="sng" algn="ctr">
            <a:noFill/>
            <a:prstDash val="solid"/>
            <a:miter lim="800000"/>
            <a:headEnd/>
            <a:tailEnd/>
          </a:ln>
        </p:spPr>
      </p:pic>
      <p:graphicFrame>
        <p:nvGraphicFramePr>
          <p:cNvPr id="7" name="表格 6"/>
          <p:cNvGraphicFramePr>
            <a:graphicFrameLocks noGrp="1"/>
          </p:cNvGraphicFramePr>
          <p:nvPr/>
        </p:nvGraphicFramePr>
        <p:xfrm>
          <a:off x="1524000" y="4077072"/>
          <a:ext cx="6096000" cy="1742440"/>
        </p:xfrm>
        <a:graphic>
          <a:graphicData uri="http://schemas.openxmlformats.org/drawingml/2006/table">
            <a:tbl>
              <a:tblPr firstRow="1" bandRow="1">
                <a:tableStyleId>{5C22544A-7EE6-4342-B048-85BDC9FD1C3A}</a:tableStyleId>
              </a:tblPr>
              <a:tblGrid>
                <a:gridCol w="3048000"/>
                <a:gridCol w="3048000"/>
              </a:tblGrid>
              <a:tr h="126786">
                <a:tc>
                  <a:txBody>
                    <a:bodyPr/>
                    <a:lstStyle/>
                    <a:p>
                      <a:r>
                        <a:rPr lang="en-US" altLang="zh-CN" dirty="0" err="1" smtClean="0"/>
                        <a:t>NameNode</a:t>
                      </a:r>
                      <a:endParaRPr lang="zh-CN" altLang="en-US" dirty="0"/>
                    </a:p>
                  </a:txBody>
                  <a:tcPr/>
                </a:tc>
                <a:tc>
                  <a:txBody>
                    <a:bodyPr/>
                    <a:lstStyle/>
                    <a:p>
                      <a:r>
                        <a:rPr lang="en-US" altLang="zh-CN" dirty="0" err="1" smtClean="0"/>
                        <a:t>DataNode</a:t>
                      </a:r>
                      <a:endParaRPr lang="zh-CN" altLang="en-US" dirty="0"/>
                    </a:p>
                  </a:txBody>
                  <a:tcPr/>
                </a:tc>
              </a:tr>
              <a:tr h="282312">
                <a:tc>
                  <a:txBody>
                    <a:bodyPr/>
                    <a:lstStyle/>
                    <a:p>
                      <a:pPr>
                        <a:buFont typeface="Arial" pitchFamily="34" charset="0"/>
                        <a:buChar char="•"/>
                      </a:pPr>
                      <a:r>
                        <a:rPr lang="en-US" altLang="zh-CN" dirty="0" smtClean="0"/>
                        <a:t> </a:t>
                      </a:r>
                      <a:r>
                        <a:rPr lang="zh-CN" altLang="en-US" dirty="0" smtClean="0"/>
                        <a:t>存储元数据</a:t>
                      </a:r>
                      <a:endParaRPr lang="zh-CN" altLang="en-US" dirty="0"/>
                    </a:p>
                  </a:txBody>
                  <a:tcPr/>
                </a:tc>
                <a:tc>
                  <a:txBody>
                    <a:bodyPr/>
                    <a:lstStyle/>
                    <a:p>
                      <a:pPr>
                        <a:buFont typeface="Arial" pitchFamily="34" charset="0"/>
                        <a:buChar char="•"/>
                      </a:pPr>
                      <a:r>
                        <a:rPr lang="zh-CN" altLang="en-US" dirty="0" smtClean="0"/>
                        <a:t> 存储文件内容</a:t>
                      </a:r>
                      <a:endParaRPr lang="zh-CN" altLang="en-US" dirty="0"/>
                    </a:p>
                  </a:txBody>
                  <a:tcPr/>
                </a:tc>
              </a:tr>
              <a:tr h="370840">
                <a:tc>
                  <a:txBody>
                    <a:bodyPr/>
                    <a:lstStyle/>
                    <a:p>
                      <a:pPr>
                        <a:buFont typeface="Arial" pitchFamily="34" charset="0"/>
                        <a:buChar char="•"/>
                      </a:pPr>
                      <a:r>
                        <a:rPr lang="zh-CN" altLang="en-US" dirty="0" smtClean="0"/>
                        <a:t>元数据保存在内存中</a:t>
                      </a:r>
                      <a:endParaRPr lang="zh-CN" altLang="en-US" dirty="0"/>
                    </a:p>
                  </a:txBody>
                  <a:tcPr/>
                </a:tc>
                <a:tc>
                  <a:txBody>
                    <a:bodyPr/>
                    <a:lstStyle/>
                    <a:p>
                      <a:pPr>
                        <a:buFont typeface="Arial" pitchFamily="34" charset="0"/>
                        <a:buChar char="•"/>
                      </a:pPr>
                      <a:r>
                        <a:rPr lang="zh-CN" altLang="en-US" dirty="0" smtClean="0"/>
                        <a:t>文件内容保存在磁盘</a:t>
                      </a:r>
                      <a:endParaRPr lang="zh-CN" altLang="en-US" dirty="0"/>
                    </a:p>
                  </a:txBody>
                  <a:tcPr/>
                </a:tc>
              </a:tr>
              <a:tr h="370840">
                <a:tc>
                  <a:txBody>
                    <a:bodyPr/>
                    <a:lstStyle/>
                    <a:p>
                      <a:pPr>
                        <a:buFont typeface="Arial" pitchFamily="34" charset="0"/>
                        <a:buChar char="•"/>
                      </a:pPr>
                      <a:r>
                        <a:rPr lang="zh-CN" altLang="en-US" dirty="0" smtClean="0"/>
                        <a:t> 保存文件</a:t>
                      </a:r>
                      <a:r>
                        <a:rPr lang="en-US" altLang="zh-CN" dirty="0" smtClean="0"/>
                        <a:t>,block</a:t>
                      </a:r>
                      <a:r>
                        <a:rPr lang="en-US" altLang="zh-CN" baseline="0" dirty="0" smtClean="0"/>
                        <a:t> </a:t>
                      </a:r>
                      <a:r>
                        <a:rPr lang="zh-CN" altLang="en-US" baseline="0" dirty="0" smtClean="0"/>
                        <a:t>，</a:t>
                      </a:r>
                      <a:r>
                        <a:rPr lang="en-US" altLang="zh-CN" baseline="0" dirty="0" err="1" smtClean="0"/>
                        <a:t>datanode</a:t>
                      </a:r>
                      <a:r>
                        <a:rPr lang="zh-CN" altLang="en-US" baseline="0" dirty="0" smtClean="0"/>
                        <a:t>之间的映射关系</a:t>
                      </a:r>
                      <a:endParaRPr lang="zh-CN" altLang="en-US" dirty="0"/>
                    </a:p>
                  </a:txBody>
                  <a:tcPr/>
                </a:tc>
                <a:tc>
                  <a:txBody>
                    <a:bodyPr/>
                    <a:lstStyle/>
                    <a:p>
                      <a:pPr>
                        <a:buFont typeface="Arial" pitchFamily="34" charset="0"/>
                        <a:buChar char="•"/>
                      </a:pPr>
                      <a:r>
                        <a:rPr lang="zh-CN" altLang="en-US" dirty="0" smtClean="0"/>
                        <a:t>维护了</a:t>
                      </a:r>
                      <a:r>
                        <a:rPr lang="en-US" altLang="zh-CN" dirty="0" smtClean="0"/>
                        <a:t>block id</a:t>
                      </a:r>
                      <a:r>
                        <a:rPr lang="zh-CN" altLang="en-US" dirty="0" smtClean="0"/>
                        <a:t>到</a:t>
                      </a:r>
                      <a:r>
                        <a:rPr lang="en-US" altLang="zh-CN" dirty="0" err="1" smtClean="0"/>
                        <a:t>datanode</a:t>
                      </a:r>
                      <a:r>
                        <a:rPr lang="zh-CN" altLang="en-US" dirty="0" smtClean="0"/>
                        <a:t>本地文件的映射关系</a:t>
                      </a:r>
                      <a:endParaRPr lang="zh-CN" altLang="en-US" dirty="0"/>
                    </a:p>
                  </a:txBody>
                  <a:tcPr/>
                </a:tc>
              </a:tr>
            </a:tbl>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zh-CN" altLang="en-US" smtClean="0">
                <a:solidFill>
                  <a:schemeClr val="tx1"/>
                </a:solidFill>
              </a:rPr>
              <a:t>系统架构</a:t>
            </a:r>
          </a:p>
        </p:txBody>
      </p:sp>
      <p:pic>
        <p:nvPicPr>
          <p:cNvPr id="13315" name="Picture 2"/>
          <p:cNvPicPr>
            <a:picLocks noGrp="1" noChangeAspect="1" noChangeArrowheads="1"/>
          </p:cNvPicPr>
          <p:nvPr>
            <p:ph idx="1"/>
          </p:nvPr>
        </p:nvPicPr>
        <p:blipFill>
          <a:blip r:embed="rId2" cstate="print"/>
          <a:srcRect/>
          <a:stretch>
            <a:fillRect/>
          </a:stretch>
        </p:blipFill>
        <p:spPr>
          <a:xfrm>
            <a:off x="1296988" y="1570038"/>
            <a:ext cx="6550025" cy="4525962"/>
          </a:xfrm>
          <a:noFill/>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zh-CN" altLang="en-US" dirty="0" smtClean="0">
                <a:solidFill>
                  <a:schemeClr val="tx1"/>
                </a:solidFill>
              </a:rPr>
              <a:t>文件</a:t>
            </a:r>
          </a:p>
        </p:txBody>
      </p:sp>
      <p:sp>
        <p:nvSpPr>
          <p:cNvPr id="5" name="内容占位符 4"/>
          <p:cNvSpPr>
            <a:spLocks noGrp="1"/>
          </p:cNvSpPr>
          <p:nvPr>
            <p:ph idx="1"/>
          </p:nvPr>
        </p:nvSpPr>
        <p:spPr>
          <a:xfrm>
            <a:off x="457200" y="1600200"/>
            <a:ext cx="8229600" cy="4829196"/>
          </a:xfrm>
        </p:spPr>
        <p:txBody>
          <a:bodyPr>
            <a:normAutofit fontScale="92500" lnSpcReduction="20000"/>
          </a:bodyPr>
          <a:lstStyle/>
          <a:p>
            <a:r>
              <a:rPr lang="zh-CN" altLang="en-US" dirty="0" smtClean="0">
                <a:latin typeface="Times New Roman" pitchFamily="18" charset="0"/>
              </a:rPr>
              <a:t>文件切分成块（默认大小</a:t>
            </a:r>
            <a:r>
              <a:rPr lang="en-US" altLang="zh-CN" dirty="0" smtClean="0">
                <a:latin typeface="Times New Roman" pitchFamily="18" charset="0"/>
              </a:rPr>
              <a:t>64M</a:t>
            </a:r>
            <a:r>
              <a:rPr lang="zh-CN" altLang="en-US" dirty="0" smtClean="0">
                <a:latin typeface="Times New Roman" pitchFamily="18" charset="0"/>
              </a:rPr>
              <a:t>），以块为单位，每个块有多个副本存储在不同的机器上，副本数可在文件生成时指定（默认</a:t>
            </a:r>
            <a:r>
              <a:rPr lang="en-US" altLang="zh-CN" dirty="0" smtClean="0">
                <a:latin typeface="Times New Roman" pitchFamily="18" charset="0"/>
              </a:rPr>
              <a:t>3</a:t>
            </a:r>
            <a:r>
              <a:rPr lang="zh-CN" altLang="en-US" dirty="0" smtClean="0">
                <a:latin typeface="Times New Roman" pitchFamily="18" charset="0"/>
              </a:rPr>
              <a:t>）</a:t>
            </a:r>
          </a:p>
          <a:p>
            <a:r>
              <a:rPr lang="en-US" altLang="zh-CN" dirty="0" err="1" smtClean="0">
                <a:latin typeface="Times New Roman" pitchFamily="18" charset="0"/>
              </a:rPr>
              <a:t>NameNode</a:t>
            </a:r>
            <a:r>
              <a:rPr lang="zh-CN" altLang="en-US" dirty="0" smtClean="0">
                <a:latin typeface="Times New Roman" pitchFamily="18" charset="0"/>
              </a:rPr>
              <a:t>是主节点，存储文件的元数据如文件名，文件目录结构，文件属性（</a:t>
            </a:r>
            <a:r>
              <a:rPr lang="zh-CN" altLang="en-US" dirty="0" smtClean="0"/>
              <a:t>生成时间</a:t>
            </a:r>
            <a:r>
              <a:rPr lang="en-US" altLang="zh-CN" dirty="0" smtClean="0"/>
              <a:t>,</a:t>
            </a:r>
            <a:r>
              <a:rPr lang="zh-CN" altLang="en-US" dirty="0" smtClean="0"/>
              <a:t>副本数</a:t>
            </a:r>
            <a:r>
              <a:rPr lang="en-US" altLang="zh-CN" dirty="0" smtClean="0"/>
              <a:t>,</a:t>
            </a:r>
            <a:r>
              <a:rPr lang="zh-CN" altLang="en-US" dirty="0" smtClean="0"/>
              <a:t>文件权限</a:t>
            </a:r>
            <a:r>
              <a:rPr lang="zh-CN" altLang="en-US" dirty="0" smtClean="0">
                <a:latin typeface="Times New Roman" pitchFamily="18" charset="0"/>
              </a:rPr>
              <a:t>），以及每个文件的块列表以及块所在的</a:t>
            </a:r>
            <a:r>
              <a:rPr lang="en-US" altLang="zh-CN" dirty="0" err="1" smtClean="0">
                <a:latin typeface="Times New Roman" pitchFamily="18" charset="0"/>
              </a:rPr>
              <a:t>DataNode</a:t>
            </a:r>
            <a:r>
              <a:rPr lang="zh-CN" altLang="en-US" dirty="0" smtClean="0">
                <a:latin typeface="Times New Roman" pitchFamily="18" charset="0"/>
              </a:rPr>
              <a:t>等等</a:t>
            </a:r>
            <a:endParaRPr lang="en-US" altLang="zh-CN" dirty="0" smtClean="0">
              <a:latin typeface="Times New Roman" pitchFamily="18" charset="0"/>
            </a:endParaRPr>
          </a:p>
          <a:p>
            <a:r>
              <a:rPr lang="en-US" altLang="zh-CN" dirty="0" err="1" smtClean="0">
                <a:latin typeface="Times New Roman" pitchFamily="18" charset="0"/>
              </a:rPr>
              <a:t>DataNode</a:t>
            </a:r>
            <a:r>
              <a:rPr lang="zh-CN" altLang="en-US" dirty="0" smtClean="0">
                <a:latin typeface="Times New Roman" pitchFamily="18" charset="0"/>
              </a:rPr>
              <a:t>在本地文件系统存储文件块数据，以及块数据的校验和</a:t>
            </a:r>
            <a:endParaRPr lang="en-US" altLang="zh-CN" dirty="0" smtClean="0">
              <a:latin typeface="Times New Roman" pitchFamily="18" charset="0"/>
            </a:endParaRPr>
          </a:p>
          <a:p>
            <a:r>
              <a:rPr lang="zh-CN" altLang="en-US" dirty="0" smtClean="0">
                <a:latin typeface="Times New Roman" pitchFamily="18" charset="0"/>
              </a:rPr>
              <a:t>可以创建、删除、移动或重命名文件，当文件创建、写入和关闭之后不能修改文件内容。</a:t>
            </a:r>
          </a:p>
          <a:p>
            <a:endParaRPr lang="zh-CN" alt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dirty="0" smtClean="0"/>
              <a:t>文件</a:t>
            </a:r>
          </a:p>
        </p:txBody>
      </p:sp>
      <p:pic>
        <p:nvPicPr>
          <p:cNvPr id="79873" name="Picture 1"/>
          <p:cNvPicPr>
            <a:picLocks noChangeAspect="1" noChangeArrowheads="1"/>
          </p:cNvPicPr>
          <p:nvPr/>
        </p:nvPicPr>
        <p:blipFill>
          <a:blip r:embed="rId3"/>
          <a:srcRect/>
          <a:stretch>
            <a:fillRect/>
          </a:stretch>
        </p:blipFill>
        <p:spPr bwMode="auto">
          <a:xfrm>
            <a:off x="857224" y="1428736"/>
            <a:ext cx="7458075" cy="51911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dirty="0" smtClean="0"/>
              <a:t>文件</a:t>
            </a:r>
          </a:p>
        </p:txBody>
      </p:sp>
      <p:pic>
        <p:nvPicPr>
          <p:cNvPr id="2050" name="Picture 2"/>
          <p:cNvPicPr>
            <a:picLocks noChangeAspect="1" noChangeArrowheads="1"/>
          </p:cNvPicPr>
          <p:nvPr/>
        </p:nvPicPr>
        <p:blipFill>
          <a:blip r:embed="rId3"/>
          <a:srcRect/>
          <a:stretch>
            <a:fillRect/>
          </a:stretch>
        </p:blipFill>
        <p:spPr bwMode="auto">
          <a:xfrm>
            <a:off x="1714480" y="1785925"/>
            <a:ext cx="5500726" cy="420016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dirty="0" err="1" smtClean="0">
                <a:solidFill>
                  <a:schemeClr val="tx1"/>
                </a:solidFill>
              </a:rPr>
              <a:t>NameNode</a:t>
            </a:r>
            <a:endParaRPr lang="zh-CN" altLang="en-US" dirty="0" smtClean="0">
              <a:solidFill>
                <a:schemeClr val="tx1"/>
              </a:solidFill>
            </a:endParaRPr>
          </a:p>
        </p:txBody>
      </p:sp>
      <p:sp>
        <p:nvSpPr>
          <p:cNvPr id="5" name="内容占位符 4"/>
          <p:cNvSpPr>
            <a:spLocks noGrp="1"/>
          </p:cNvSpPr>
          <p:nvPr>
            <p:ph idx="1"/>
          </p:nvPr>
        </p:nvSpPr>
        <p:spPr/>
        <p:txBody>
          <a:bodyPr>
            <a:normAutofit lnSpcReduction="10000"/>
          </a:bodyPr>
          <a:lstStyle/>
          <a:p>
            <a:r>
              <a:rPr lang="en-US" altLang="zh-CN" dirty="0" err="1" smtClean="0"/>
              <a:t>Namenode</a:t>
            </a:r>
            <a:r>
              <a:rPr lang="zh-CN" altLang="en-US" dirty="0" smtClean="0"/>
              <a:t>是一个中心服务器，单一节点（</a:t>
            </a:r>
            <a:r>
              <a:rPr lang="zh-CN" altLang="en-US" dirty="0" smtClean="0">
                <a:latin typeface="Times New Roman" pitchFamily="18" charset="0"/>
              </a:rPr>
              <a:t>简化系统的设计和实现）</a:t>
            </a:r>
            <a:r>
              <a:rPr lang="zh-CN" altLang="en-US" dirty="0" smtClean="0"/>
              <a:t>，负责管理文件系统的名字空间</a:t>
            </a:r>
            <a:r>
              <a:rPr lang="en-US" altLang="zh-CN" dirty="0" smtClean="0"/>
              <a:t>(namespace)</a:t>
            </a:r>
            <a:r>
              <a:rPr lang="zh-CN" altLang="en-US" dirty="0" smtClean="0"/>
              <a:t>以及客户端对文件的访问。</a:t>
            </a:r>
            <a:endParaRPr lang="en-US" altLang="zh-CN" dirty="0" smtClean="0"/>
          </a:p>
          <a:p>
            <a:r>
              <a:rPr lang="zh-CN" altLang="en-US" dirty="0" smtClean="0">
                <a:latin typeface="Times New Roman" pitchFamily="18" charset="0"/>
              </a:rPr>
              <a:t>文件操作，</a:t>
            </a:r>
            <a:r>
              <a:rPr lang="en-US" altLang="zh-CN" dirty="0" err="1" smtClean="0">
                <a:latin typeface="Times New Roman" pitchFamily="18" charset="0"/>
              </a:rPr>
              <a:t>NameNode</a:t>
            </a:r>
            <a:r>
              <a:rPr lang="zh-CN" altLang="en-US" dirty="0" smtClean="0">
                <a:latin typeface="Times New Roman" pitchFamily="18" charset="0"/>
              </a:rPr>
              <a:t>负责文件元数据的操作，</a:t>
            </a:r>
            <a:r>
              <a:rPr lang="en-US" altLang="zh-CN" dirty="0" err="1" smtClean="0">
                <a:latin typeface="Times New Roman" pitchFamily="18" charset="0"/>
              </a:rPr>
              <a:t>DataNode</a:t>
            </a:r>
            <a:r>
              <a:rPr lang="zh-CN" altLang="en-US" dirty="0" smtClean="0">
                <a:latin typeface="Times New Roman" pitchFamily="18" charset="0"/>
              </a:rPr>
              <a:t>负责处理文件内容的读写请求，跟文件内容相关的数据流不经过</a:t>
            </a:r>
            <a:r>
              <a:rPr lang="en-US" altLang="zh-CN" dirty="0" err="1" smtClean="0">
                <a:latin typeface="Times New Roman" pitchFamily="18" charset="0"/>
              </a:rPr>
              <a:t>NameNode</a:t>
            </a:r>
            <a:r>
              <a:rPr lang="zh-CN" altLang="en-US" dirty="0" smtClean="0">
                <a:latin typeface="Times New Roman" pitchFamily="18" charset="0"/>
              </a:rPr>
              <a:t>，只会询问它跟那个</a:t>
            </a:r>
            <a:r>
              <a:rPr lang="en-US" altLang="zh-CN" dirty="0" err="1" smtClean="0">
                <a:latin typeface="Times New Roman" pitchFamily="18" charset="0"/>
              </a:rPr>
              <a:t>DataNode</a:t>
            </a:r>
            <a:r>
              <a:rPr lang="zh-CN" altLang="en-US" dirty="0" smtClean="0">
                <a:latin typeface="Times New Roman" pitchFamily="18" charset="0"/>
              </a:rPr>
              <a:t>联系，否则</a:t>
            </a:r>
            <a:r>
              <a:rPr lang="en-US" altLang="zh-CN" dirty="0" err="1" smtClean="0">
                <a:latin typeface="Times New Roman" pitchFamily="18" charset="0"/>
              </a:rPr>
              <a:t>NameNode</a:t>
            </a:r>
            <a:r>
              <a:rPr lang="zh-CN" altLang="en-US" dirty="0" smtClean="0">
                <a:latin typeface="Times New Roman" pitchFamily="18" charset="0"/>
              </a:rPr>
              <a:t>会成为系统的瓶颈</a:t>
            </a:r>
          </a:p>
          <a:p>
            <a:endParaRPr lang="zh-CN" alt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p:txBody>
          <a:bodyPr/>
          <a:lstStyle/>
          <a:p>
            <a:r>
              <a:rPr lang="en-US" altLang="zh-CN" dirty="0" smtClean="0"/>
              <a:t>Google</a:t>
            </a:r>
            <a:r>
              <a:rPr lang="zh-CN" altLang="en-US" dirty="0" smtClean="0"/>
              <a:t>的核心技术</a:t>
            </a:r>
          </a:p>
        </p:txBody>
      </p:sp>
      <p:sp>
        <p:nvSpPr>
          <p:cNvPr id="5123" name="内容占位符 2"/>
          <p:cNvSpPr>
            <a:spLocks noGrp="1"/>
          </p:cNvSpPr>
          <p:nvPr>
            <p:ph idx="1"/>
          </p:nvPr>
        </p:nvSpPr>
        <p:spPr>
          <a:xfrm>
            <a:off x="357188" y="1428750"/>
            <a:ext cx="8229600" cy="3643324"/>
          </a:xfrm>
        </p:spPr>
        <p:txBody>
          <a:bodyPr>
            <a:normAutofit/>
          </a:bodyPr>
          <a:lstStyle/>
          <a:p>
            <a:r>
              <a:rPr lang="zh-CN" altLang="en-US" b="1" dirty="0" smtClean="0"/>
              <a:t>分布式基础设施 </a:t>
            </a:r>
            <a:r>
              <a:rPr lang="en-US" b="1" dirty="0" smtClean="0"/>
              <a:t>GFS</a:t>
            </a:r>
            <a:endParaRPr lang="zh-CN" altLang="en-US" b="1" dirty="0" smtClean="0"/>
          </a:p>
          <a:p>
            <a:pPr marL="0">
              <a:buNone/>
            </a:pPr>
            <a:r>
              <a:rPr lang="zh-CN" altLang="en-US" dirty="0" smtClean="0"/>
              <a:t>由于搜索引擎需要处理海量的数据，所以</a:t>
            </a:r>
            <a:r>
              <a:rPr lang="en-US" dirty="0" smtClean="0"/>
              <a:t>Google</a:t>
            </a:r>
            <a:r>
              <a:rPr lang="zh-CN" altLang="en-US" dirty="0" smtClean="0"/>
              <a:t>的两位创始人</a:t>
            </a:r>
            <a:r>
              <a:rPr lang="en-US" dirty="0" smtClean="0"/>
              <a:t>Larry Page</a:t>
            </a:r>
            <a:r>
              <a:rPr lang="zh-CN" altLang="en-US" dirty="0" smtClean="0"/>
              <a:t>和</a:t>
            </a:r>
            <a:r>
              <a:rPr lang="en-US" dirty="0" smtClean="0"/>
              <a:t>Sergey </a:t>
            </a:r>
            <a:r>
              <a:rPr lang="en-US" dirty="0" err="1" smtClean="0"/>
              <a:t>Brin</a:t>
            </a:r>
            <a:r>
              <a:rPr lang="zh-CN" altLang="en-US" dirty="0" smtClean="0"/>
              <a:t>在创业初期设计一套名为</a:t>
            </a:r>
            <a:r>
              <a:rPr lang="en-US" altLang="zh-CN" dirty="0" smtClean="0"/>
              <a:t>"</a:t>
            </a:r>
            <a:r>
              <a:rPr lang="en-US" dirty="0" err="1" smtClean="0"/>
              <a:t>BigFiles</a:t>
            </a:r>
            <a:r>
              <a:rPr lang="en-US" dirty="0" smtClean="0"/>
              <a:t>"</a:t>
            </a:r>
            <a:r>
              <a:rPr lang="zh-CN" altLang="en-US" dirty="0" smtClean="0"/>
              <a:t>的文件系统，而</a:t>
            </a:r>
            <a:r>
              <a:rPr lang="en-US" dirty="0" smtClean="0"/>
              <a:t>GFS（</a:t>
            </a:r>
            <a:r>
              <a:rPr lang="zh-CN" altLang="en-US" dirty="0" smtClean="0"/>
              <a:t>全称为</a:t>
            </a:r>
            <a:r>
              <a:rPr lang="en-US" altLang="zh-CN" dirty="0" smtClean="0"/>
              <a:t>"</a:t>
            </a:r>
            <a:r>
              <a:rPr lang="en-US" dirty="0" smtClean="0"/>
              <a:t>Google File System"）</a:t>
            </a:r>
            <a:r>
              <a:rPr lang="zh-CN" altLang="en-US" dirty="0" smtClean="0"/>
              <a:t>这套分布式文件系统则是</a:t>
            </a:r>
            <a:r>
              <a:rPr lang="en-US" altLang="zh-CN" dirty="0" smtClean="0"/>
              <a:t>"</a:t>
            </a:r>
            <a:r>
              <a:rPr lang="en-US" dirty="0" err="1" smtClean="0"/>
              <a:t>BigFiles</a:t>
            </a:r>
            <a:r>
              <a:rPr lang="en-US" dirty="0" smtClean="0"/>
              <a:t>"</a:t>
            </a:r>
            <a:r>
              <a:rPr lang="zh-CN" altLang="en-US" dirty="0" smtClean="0"/>
              <a:t>的延续。</a:t>
            </a:r>
            <a:endParaRPr lang="zh-CN" alt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dirty="0" err="1" smtClean="0">
                <a:solidFill>
                  <a:schemeClr val="tx1"/>
                </a:solidFill>
              </a:rPr>
              <a:t>NameNode</a:t>
            </a:r>
            <a:endParaRPr lang="zh-CN" altLang="en-US" dirty="0" smtClean="0">
              <a:solidFill>
                <a:schemeClr val="tx1"/>
              </a:solidFill>
            </a:endParaRPr>
          </a:p>
        </p:txBody>
      </p:sp>
      <p:sp>
        <p:nvSpPr>
          <p:cNvPr id="5" name="内容占位符 4"/>
          <p:cNvSpPr>
            <a:spLocks noGrp="1"/>
          </p:cNvSpPr>
          <p:nvPr>
            <p:ph idx="1"/>
          </p:nvPr>
        </p:nvSpPr>
        <p:spPr/>
        <p:txBody>
          <a:bodyPr>
            <a:normAutofit fontScale="92500"/>
          </a:bodyPr>
          <a:lstStyle/>
          <a:p>
            <a:r>
              <a:rPr lang="zh-CN" altLang="en-US" dirty="0" smtClean="0">
                <a:latin typeface="Times New Roman" pitchFamily="18" charset="0"/>
              </a:rPr>
              <a:t>副本存放在那些</a:t>
            </a:r>
            <a:r>
              <a:rPr lang="en-US" altLang="zh-CN" dirty="0" err="1" smtClean="0">
                <a:latin typeface="Times New Roman" pitchFamily="18" charset="0"/>
              </a:rPr>
              <a:t>DataNode</a:t>
            </a:r>
            <a:r>
              <a:rPr lang="zh-CN" altLang="en-US" dirty="0" smtClean="0">
                <a:latin typeface="Times New Roman" pitchFamily="18" charset="0"/>
              </a:rPr>
              <a:t>上由</a:t>
            </a:r>
            <a:r>
              <a:rPr lang="en-US" altLang="zh-CN" dirty="0" err="1" smtClean="0">
                <a:latin typeface="Times New Roman" pitchFamily="18" charset="0"/>
              </a:rPr>
              <a:t>NameNode</a:t>
            </a:r>
            <a:r>
              <a:rPr lang="zh-CN" altLang="en-US" dirty="0" smtClean="0">
                <a:latin typeface="Times New Roman" pitchFamily="18" charset="0"/>
              </a:rPr>
              <a:t>来控制，根据全局情况做出块放置决定，读取文件时</a:t>
            </a:r>
            <a:r>
              <a:rPr lang="en-US" altLang="zh-CN" dirty="0" err="1" smtClean="0">
                <a:latin typeface="Times New Roman" pitchFamily="18" charset="0"/>
              </a:rPr>
              <a:t>NameNode</a:t>
            </a:r>
            <a:r>
              <a:rPr lang="zh-CN" altLang="en-US" dirty="0" smtClean="0">
                <a:latin typeface="Times New Roman" pitchFamily="18" charset="0"/>
              </a:rPr>
              <a:t>尽量让用户先读取最近的副本，降低带块消耗和读取时延</a:t>
            </a:r>
            <a:endParaRPr lang="en-US" altLang="zh-CN" dirty="0" smtClean="0">
              <a:latin typeface="Times New Roman" pitchFamily="18" charset="0"/>
            </a:endParaRPr>
          </a:p>
          <a:p>
            <a:r>
              <a:rPr lang="en-US" altLang="zh-CN" dirty="0" err="1" smtClean="0"/>
              <a:t>Namenode</a:t>
            </a:r>
            <a:r>
              <a:rPr lang="zh-CN" altLang="en-US" dirty="0" smtClean="0"/>
              <a:t>全权管理数据块的复制，它周期性地从集群中的每个</a:t>
            </a:r>
            <a:r>
              <a:rPr lang="en-US" altLang="zh-CN" dirty="0" err="1" smtClean="0"/>
              <a:t>Datanode</a:t>
            </a:r>
            <a:r>
              <a:rPr lang="zh-CN" altLang="en-US" dirty="0" smtClean="0"/>
              <a:t>接收心跳信号和块状态报告</a:t>
            </a:r>
            <a:r>
              <a:rPr lang="en-US" altLang="zh-CN" dirty="0" smtClean="0"/>
              <a:t>(</a:t>
            </a:r>
            <a:r>
              <a:rPr lang="en-US" altLang="zh-CN" dirty="0" err="1" smtClean="0"/>
              <a:t>Blockreport</a:t>
            </a:r>
            <a:r>
              <a:rPr lang="en-US" altLang="zh-CN" dirty="0" smtClean="0"/>
              <a:t>)</a:t>
            </a:r>
            <a:r>
              <a:rPr lang="zh-CN" altLang="en-US" dirty="0" smtClean="0"/>
              <a:t>。接收到心跳信号意味着该</a:t>
            </a:r>
            <a:r>
              <a:rPr lang="en-US" altLang="zh-CN" dirty="0" err="1" smtClean="0"/>
              <a:t>Datanode</a:t>
            </a:r>
            <a:r>
              <a:rPr lang="zh-CN" altLang="en-US" dirty="0" smtClean="0"/>
              <a:t>节点工作正常。块状态报告包含了一个该</a:t>
            </a:r>
            <a:r>
              <a:rPr lang="en-US" altLang="zh-CN" dirty="0" err="1" smtClean="0"/>
              <a:t>Datanode</a:t>
            </a:r>
            <a:r>
              <a:rPr lang="zh-CN" altLang="en-US" dirty="0" smtClean="0"/>
              <a:t>上所有数据块的列表。 </a:t>
            </a:r>
          </a:p>
          <a:p>
            <a:endParaRPr lang="en-US" altLang="zh-CN" dirty="0" smtClean="0">
              <a:latin typeface="Times New Roman" pitchFamily="18" charset="0"/>
            </a:endParaRPr>
          </a:p>
          <a:p>
            <a:endParaRPr lang="zh-CN" alt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dirty="0" err="1" smtClean="0"/>
              <a:t>Data</a:t>
            </a:r>
            <a:r>
              <a:rPr lang="en-US" altLang="zh-CN" dirty="0" err="1" smtClean="0">
                <a:solidFill>
                  <a:schemeClr val="tx1"/>
                </a:solidFill>
              </a:rPr>
              <a:t>Node</a:t>
            </a:r>
            <a:endParaRPr lang="zh-CN" altLang="en-US" dirty="0" smtClean="0">
              <a:solidFill>
                <a:schemeClr val="tx1"/>
              </a:solidFill>
            </a:endParaRPr>
          </a:p>
        </p:txBody>
      </p:sp>
      <p:sp>
        <p:nvSpPr>
          <p:cNvPr id="5" name="内容占位符 4"/>
          <p:cNvSpPr>
            <a:spLocks noGrp="1"/>
          </p:cNvSpPr>
          <p:nvPr>
            <p:ph idx="1"/>
          </p:nvPr>
        </p:nvSpPr>
        <p:spPr>
          <a:xfrm>
            <a:off x="428596" y="1071546"/>
            <a:ext cx="8229600" cy="5500726"/>
          </a:xfrm>
        </p:spPr>
        <p:txBody>
          <a:bodyPr>
            <a:normAutofit fontScale="92500" lnSpcReduction="20000"/>
          </a:bodyPr>
          <a:lstStyle/>
          <a:p>
            <a:r>
              <a:rPr lang="zh-CN" altLang="en-US" dirty="0" smtClean="0">
                <a:latin typeface="Times New Roman" pitchFamily="18" charset="0"/>
              </a:rPr>
              <a:t>一个数据块在</a:t>
            </a:r>
            <a:r>
              <a:rPr lang="en-US" altLang="zh-CN" dirty="0" err="1" smtClean="0">
                <a:latin typeface="Times New Roman" pitchFamily="18" charset="0"/>
              </a:rPr>
              <a:t>DataNode</a:t>
            </a:r>
            <a:r>
              <a:rPr lang="zh-CN" altLang="en-US" dirty="0" smtClean="0">
                <a:latin typeface="Times New Roman" pitchFamily="18" charset="0"/>
              </a:rPr>
              <a:t>以文件存储在磁盘上，包括两个文件，一个是数据本身，一个是元数据包括数据块的长度，块数据的校验和，以及时间戳</a:t>
            </a:r>
            <a:endParaRPr lang="en-US" altLang="zh-CN" dirty="0" smtClean="0">
              <a:latin typeface="Times New Roman" pitchFamily="18" charset="0"/>
            </a:endParaRPr>
          </a:p>
          <a:p>
            <a:r>
              <a:rPr lang="en-US" altLang="zh-CN" dirty="0" err="1" smtClean="0"/>
              <a:t>DataNode</a:t>
            </a:r>
            <a:r>
              <a:rPr lang="zh-CN" altLang="en-US" dirty="0" smtClean="0"/>
              <a:t>启动后向</a:t>
            </a:r>
            <a:r>
              <a:rPr lang="en-US" altLang="zh-CN" dirty="0" err="1" smtClean="0"/>
              <a:t>NameNode</a:t>
            </a:r>
            <a:r>
              <a:rPr lang="zh-CN" altLang="en-US" dirty="0" smtClean="0"/>
              <a:t>注册，通过后，周期性（</a:t>
            </a:r>
            <a:r>
              <a:rPr lang="en-US" altLang="zh-CN" dirty="0" smtClean="0"/>
              <a:t>1</a:t>
            </a:r>
            <a:r>
              <a:rPr lang="zh-CN" altLang="en-US" dirty="0" smtClean="0"/>
              <a:t>小时）的向</a:t>
            </a:r>
            <a:r>
              <a:rPr lang="en-US" altLang="zh-CN" dirty="0" err="1" smtClean="0"/>
              <a:t>NameNode</a:t>
            </a:r>
            <a:r>
              <a:rPr lang="zh-CN" altLang="en-US" dirty="0" smtClean="0"/>
              <a:t>上报所有的块信息。 </a:t>
            </a:r>
            <a:endParaRPr lang="en-US" altLang="zh-CN" dirty="0" smtClean="0"/>
          </a:p>
          <a:p>
            <a:r>
              <a:rPr lang="zh-CN" altLang="en-US" dirty="0" smtClean="0"/>
              <a:t>心跳是每</a:t>
            </a:r>
            <a:r>
              <a:rPr lang="en-US" altLang="zh-CN" dirty="0" smtClean="0"/>
              <a:t>3</a:t>
            </a:r>
            <a:r>
              <a:rPr lang="zh-CN" altLang="en-US" dirty="0" smtClean="0"/>
              <a:t>秒一次，心跳返回结果带有</a:t>
            </a:r>
            <a:r>
              <a:rPr lang="en-US" altLang="zh-CN" dirty="0" err="1" smtClean="0"/>
              <a:t>NameNode</a:t>
            </a:r>
            <a:r>
              <a:rPr lang="zh-CN" altLang="en-US" dirty="0" smtClean="0"/>
              <a:t>给该</a:t>
            </a:r>
            <a:r>
              <a:rPr lang="en-US" altLang="zh-CN" dirty="0" err="1" smtClean="0"/>
              <a:t>DataNode</a:t>
            </a:r>
            <a:r>
              <a:rPr lang="zh-CN" altLang="en-US" dirty="0" smtClean="0"/>
              <a:t>的命令如复制块数据到另一台机器，或删除某个数据块。如果超过</a:t>
            </a:r>
            <a:r>
              <a:rPr lang="en-US" altLang="zh-CN" dirty="0" smtClean="0"/>
              <a:t>10</a:t>
            </a:r>
            <a:r>
              <a:rPr lang="zh-CN" altLang="en-US" dirty="0" smtClean="0"/>
              <a:t>分钟没有收到某个</a:t>
            </a:r>
            <a:r>
              <a:rPr lang="en-US" altLang="zh-CN" dirty="0" err="1" smtClean="0"/>
              <a:t>DataNode</a:t>
            </a:r>
            <a:r>
              <a:rPr lang="en-US" altLang="zh-CN" dirty="0" smtClean="0"/>
              <a:t> </a:t>
            </a:r>
            <a:r>
              <a:rPr lang="zh-CN" altLang="en-US" dirty="0" smtClean="0"/>
              <a:t>的心跳，则认为该节点不可用。</a:t>
            </a:r>
            <a:endParaRPr lang="en-US" altLang="zh-CN" dirty="0" smtClean="0"/>
          </a:p>
          <a:p>
            <a:r>
              <a:rPr lang="zh-CN" altLang="en-US" dirty="0" smtClean="0"/>
              <a:t>集群运行中可以安全加入和退出一些机器</a:t>
            </a:r>
            <a:endParaRPr lang="zh-CN" alt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a:normAutofit fontScale="90000"/>
          </a:bodyPr>
          <a:lstStyle/>
          <a:p>
            <a:r>
              <a:rPr lang="en-US" altLang="zh-CN" smtClean="0"/>
              <a:t>HDFS</a:t>
            </a:r>
            <a:r>
              <a:rPr lang="zh-CN" altLang="en-US" smtClean="0"/>
              <a:t>关键运行机制</a:t>
            </a:r>
            <a:r>
              <a:rPr lang="en-US" altLang="zh-CN" smtClean="0"/>
              <a:t/>
            </a:r>
            <a:br>
              <a:rPr lang="en-US" altLang="zh-CN" smtClean="0"/>
            </a:br>
            <a:r>
              <a:rPr lang="en-US" altLang="zh-CN" sz="3200" smtClean="0"/>
              <a:t>--</a:t>
            </a:r>
            <a:r>
              <a:rPr lang="zh-CN" altLang="en-US" sz="3200" smtClean="0"/>
              <a:t>保障可靠性的措施</a:t>
            </a:r>
          </a:p>
        </p:txBody>
      </p:sp>
      <p:sp>
        <p:nvSpPr>
          <p:cNvPr id="8195" name="内容占位符 2"/>
          <p:cNvSpPr>
            <a:spLocks noGrp="1"/>
          </p:cNvSpPr>
          <p:nvPr>
            <p:ph idx="1"/>
          </p:nvPr>
        </p:nvSpPr>
        <p:spPr>
          <a:xfrm>
            <a:off x="457200" y="1600200"/>
            <a:ext cx="8686800" cy="4972050"/>
          </a:xfrm>
        </p:spPr>
        <p:txBody>
          <a:bodyPr>
            <a:normAutofit fontScale="77500" lnSpcReduction="20000"/>
          </a:bodyPr>
          <a:lstStyle/>
          <a:p>
            <a:r>
              <a:rPr lang="zh-CN" altLang="en-US" dirty="0" smtClean="0">
                <a:latin typeface="黑体" pitchFamily="49" charset="-122"/>
                <a:ea typeface="黑体" pitchFamily="49" charset="-122"/>
              </a:rPr>
              <a:t>一个名字节点和多个数据节点</a:t>
            </a:r>
            <a:endParaRPr lang="en-US" altLang="zh-CN" dirty="0" smtClean="0">
              <a:latin typeface="黑体" pitchFamily="49" charset="-122"/>
              <a:ea typeface="黑体" pitchFamily="49" charset="-122"/>
            </a:endParaRPr>
          </a:p>
          <a:p>
            <a:r>
              <a:rPr lang="zh-CN" altLang="en-US" dirty="0" smtClean="0">
                <a:latin typeface="黑体" pitchFamily="49" charset="-122"/>
                <a:ea typeface="黑体" pitchFamily="49" charset="-122"/>
              </a:rPr>
              <a:t>数据复制（冗余机制）</a:t>
            </a:r>
            <a:endParaRPr lang="en-US" altLang="zh-CN" dirty="0" smtClean="0">
              <a:latin typeface="黑体" pitchFamily="49" charset="-122"/>
              <a:ea typeface="黑体" pitchFamily="49" charset="-122"/>
            </a:endParaRPr>
          </a:p>
          <a:p>
            <a:pPr>
              <a:buFont typeface="Arial" charset="0"/>
              <a:buNone/>
            </a:pPr>
            <a:r>
              <a:rPr lang="en-US" altLang="zh-CN" dirty="0" smtClean="0">
                <a:latin typeface="黑体" pitchFamily="49" charset="-122"/>
                <a:ea typeface="黑体" pitchFamily="49" charset="-122"/>
              </a:rPr>
              <a:t> </a:t>
            </a:r>
            <a:r>
              <a:rPr lang="en-US" altLang="zh-CN" sz="2400" dirty="0" smtClean="0">
                <a:latin typeface="黑体" pitchFamily="49" charset="-122"/>
                <a:ea typeface="黑体" pitchFamily="49" charset="-122"/>
              </a:rPr>
              <a:t>--</a:t>
            </a:r>
            <a:r>
              <a:rPr lang="zh-CN" altLang="en-US" sz="2400" dirty="0" smtClean="0">
                <a:latin typeface="黑体" pitchFamily="49" charset="-122"/>
                <a:ea typeface="黑体" pitchFamily="49" charset="-122"/>
              </a:rPr>
              <a:t>存放的位置（机架感知策略）</a:t>
            </a:r>
            <a:endParaRPr lang="en-US" altLang="zh-CN" sz="2400" dirty="0" smtClean="0">
              <a:latin typeface="黑体" pitchFamily="49" charset="-122"/>
              <a:ea typeface="黑体" pitchFamily="49" charset="-122"/>
            </a:endParaRPr>
          </a:p>
          <a:p>
            <a:r>
              <a:rPr lang="zh-CN" altLang="en-US" dirty="0" smtClean="0">
                <a:latin typeface="黑体" pitchFamily="49" charset="-122"/>
                <a:ea typeface="黑体" pitchFamily="49" charset="-122"/>
              </a:rPr>
              <a:t>故障检测</a:t>
            </a:r>
            <a:endParaRPr lang="en-US" altLang="zh-CN" dirty="0" smtClean="0">
              <a:latin typeface="黑体" pitchFamily="49" charset="-122"/>
              <a:ea typeface="黑体" pitchFamily="49" charset="-122"/>
            </a:endParaRPr>
          </a:p>
          <a:p>
            <a:pPr>
              <a:buFont typeface="Arial" charset="0"/>
              <a:buNone/>
            </a:pPr>
            <a:r>
              <a:rPr lang="en-US" altLang="zh-CN" sz="2400" dirty="0" smtClean="0">
                <a:latin typeface="黑体" pitchFamily="49" charset="-122"/>
                <a:ea typeface="黑体" pitchFamily="49" charset="-122"/>
              </a:rPr>
              <a:t>--</a:t>
            </a:r>
            <a:r>
              <a:rPr lang="zh-CN" altLang="en-US" sz="2400" dirty="0" smtClean="0">
                <a:latin typeface="黑体" pitchFamily="49" charset="-122"/>
                <a:ea typeface="黑体" pitchFamily="49" charset="-122"/>
              </a:rPr>
              <a:t>数据节点</a:t>
            </a:r>
            <a:endParaRPr lang="en-US" altLang="zh-CN" sz="2400" dirty="0" smtClean="0">
              <a:latin typeface="黑体" pitchFamily="49" charset="-122"/>
              <a:ea typeface="黑体" pitchFamily="49" charset="-122"/>
            </a:endParaRPr>
          </a:p>
          <a:p>
            <a:pPr>
              <a:buFont typeface="Arial" charset="0"/>
              <a:buNone/>
            </a:pPr>
            <a:r>
              <a:rPr lang="zh-CN" altLang="en-US" sz="2400" dirty="0" smtClean="0">
                <a:latin typeface="黑体" pitchFamily="49" charset="-122"/>
                <a:ea typeface="黑体" pitchFamily="49" charset="-122"/>
              </a:rPr>
              <a:t>   心跳包（检测是否宕机）</a:t>
            </a:r>
            <a:endParaRPr lang="en-US" altLang="zh-CN" sz="2400" dirty="0" smtClean="0">
              <a:latin typeface="黑体" pitchFamily="49" charset="-122"/>
              <a:ea typeface="黑体" pitchFamily="49" charset="-122"/>
            </a:endParaRPr>
          </a:p>
          <a:p>
            <a:pPr>
              <a:buFont typeface="Arial" charset="0"/>
              <a:buNone/>
            </a:pPr>
            <a:r>
              <a:rPr lang="zh-CN" altLang="en-US" sz="2400" dirty="0" smtClean="0">
                <a:latin typeface="黑体" pitchFamily="49" charset="-122"/>
                <a:ea typeface="黑体" pitchFamily="49" charset="-122"/>
              </a:rPr>
              <a:t>    块报告（安全模式下检测）</a:t>
            </a:r>
            <a:endParaRPr lang="en-US" altLang="zh-CN" sz="2400" dirty="0" smtClean="0">
              <a:latin typeface="黑体" pitchFamily="49" charset="-122"/>
              <a:ea typeface="黑体" pitchFamily="49" charset="-122"/>
            </a:endParaRPr>
          </a:p>
          <a:p>
            <a:pPr>
              <a:buFont typeface="Arial" charset="0"/>
              <a:buNone/>
            </a:pPr>
            <a:r>
              <a:rPr lang="zh-CN" altLang="en-US" sz="2400" dirty="0" smtClean="0">
                <a:latin typeface="黑体" pitchFamily="49" charset="-122"/>
                <a:ea typeface="黑体" pitchFamily="49" charset="-122"/>
              </a:rPr>
              <a:t>    数据完整性检测（校验和比较）</a:t>
            </a:r>
            <a:endParaRPr lang="en-US" altLang="zh-CN" sz="2400" dirty="0" smtClean="0">
              <a:latin typeface="黑体" pitchFamily="49" charset="-122"/>
              <a:ea typeface="黑体" pitchFamily="49" charset="-122"/>
            </a:endParaRPr>
          </a:p>
          <a:p>
            <a:pPr>
              <a:buFont typeface="Arial" charset="0"/>
              <a:buNone/>
            </a:pPr>
            <a:r>
              <a:rPr lang="en-US" altLang="zh-CN" sz="2400" dirty="0" smtClean="0">
                <a:latin typeface="黑体" pitchFamily="49" charset="-122"/>
                <a:ea typeface="黑体" pitchFamily="49" charset="-122"/>
              </a:rPr>
              <a:t>--</a:t>
            </a:r>
            <a:r>
              <a:rPr lang="zh-CN" altLang="en-US" sz="2400" dirty="0" smtClean="0">
                <a:latin typeface="黑体" pitchFamily="49" charset="-122"/>
                <a:ea typeface="黑体" pitchFamily="49" charset="-122"/>
              </a:rPr>
              <a:t>名字节点（日志文件，镜像文件）</a:t>
            </a:r>
            <a:endParaRPr lang="en-US" altLang="zh-CN" sz="2400" dirty="0" smtClean="0">
              <a:latin typeface="黑体" pitchFamily="49" charset="-122"/>
              <a:ea typeface="黑体" pitchFamily="49" charset="-122"/>
            </a:endParaRPr>
          </a:p>
          <a:p>
            <a:r>
              <a:rPr lang="zh-CN" altLang="en-US" dirty="0" smtClean="0">
                <a:latin typeface="黑体" pitchFamily="49" charset="-122"/>
                <a:ea typeface="黑体" pitchFamily="49" charset="-122"/>
              </a:rPr>
              <a:t>空间回收机制</a:t>
            </a:r>
            <a:endParaRPr lang="en-US" altLang="zh-CN" dirty="0" smtClean="0">
              <a:latin typeface="黑体" pitchFamily="49" charset="-122"/>
              <a:ea typeface="黑体" pitchFamily="49" charset="-122"/>
            </a:endParaRPr>
          </a:p>
          <a:p>
            <a:endParaRPr lang="en-US" altLang="zh-CN" dirty="0" smtClean="0">
              <a:latin typeface="黑体" pitchFamily="49" charset="-122"/>
              <a:ea typeface="黑体" pitchFamily="49" charset="-122"/>
            </a:endParaRPr>
          </a:p>
          <a:p>
            <a:pPr>
              <a:buFont typeface="Arial" charset="0"/>
              <a:buNone/>
            </a:pPr>
            <a:r>
              <a:rPr lang="en-US" altLang="zh-CN" sz="2400" dirty="0" smtClean="0">
                <a:latin typeface="黑体" pitchFamily="49" charset="-122"/>
                <a:ea typeface="黑体" pitchFamily="49" charset="-122"/>
              </a:rPr>
              <a:t>  </a:t>
            </a:r>
          </a:p>
          <a:p>
            <a:pPr>
              <a:buFont typeface="Arial" charset="0"/>
              <a:buNone/>
            </a:pPr>
            <a:r>
              <a:rPr lang="en-US" altLang="zh-CN" dirty="0" smtClean="0">
                <a:latin typeface="黑体" pitchFamily="49" charset="-122"/>
                <a:ea typeface="黑体" pitchFamily="49" charset="-122"/>
              </a:rPr>
              <a:t> </a:t>
            </a:r>
          </a:p>
          <a:p>
            <a:pPr>
              <a:buFont typeface="Arial" charset="0"/>
              <a:buNone/>
            </a:pPr>
            <a:r>
              <a:rPr lang="en-US" altLang="zh-CN" dirty="0" smtClean="0">
                <a:latin typeface="黑体" pitchFamily="49" charset="-122"/>
                <a:ea typeface="黑体" pitchFamily="49" charset="-122"/>
              </a:rPr>
              <a:t> </a:t>
            </a:r>
            <a:endParaRPr lang="zh-CN" altLang="en-US" dirty="0" smtClean="0">
              <a:latin typeface="黑体" pitchFamily="49" charset="-122"/>
              <a:ea typeface="黑体" pitchFamily="49" charset="-122"/>
            </a:endParaRPr>
          </a:p>
        </p:txBody>
      </p:sp>
      <p:pic>
        <p:nvPicPr>
          <p:cNvPr id="8196" name="Picture 2"/>
          <p:cNvPicPr>
            <a:picLocks noChangeAspect="1" noChangeArrowheads="1"/>
          </p:cNvPicPr>
          <p:nvPr/>
        </p:nvPicPr>
        <p:blipFill>
          <a:blip r:embed="rId3"/>
          <a:srcRect/>
          <a:stretch>
            <a:fillRect/>
          </a:stretch>
        </p:blipFill>
        <p:spPr bwMode="auto">
          <a:xfrm>
            <a:off x="5072063" y="2000250"/>
            <a:ext cx="4071937" cy="3000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srcRect/>
          <a:stretch>
            <a:fillRect/>
          </a:stretch>
        </p:blipFill>
        <p:spPr bwMode="auto">
          <a:xfrm>
            <a:off x="1571604" y="1571612"/>
            <a:ext cx="6200775" cy="35623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srcRect/>
          <a:stretch>
            <a:fillRect/>
          </a:stretch>
        </p:blipFill>
        <p:spPr bwMode="auto">
          <a:xfrm>
            <a:off x="1428728" y="1714488"/>
            <a:ext cx="6372225" cy="4772025"/>
          </a:xfrm>
          <a:prstGeom prst="rect">
            <a:avLst/>
          </a:prstGeom>
          <a:noFill/>
          <a:ln w="9525">
            <a:noFill/>
            <a:miter lim="800000"/>
            <a:headEnd/>
            <a:tailEnd/>
          </a:ln>
          <a:effectLst/>
        </p:spPr>
      </p:pic>
      <p:sp>
        <p:nvSpPr>
          <p:cNvPr id="3" name="标题 1"/>
          <p:cNvSpPr>
            <a:spLocks noGrp="1"/>
          </p:cNvSpPr>
          <p:nvPr>
            <p:ph type="title"/>
          </p:nvPr>
        </p:nvSpPr>
        <p:spPr bwMode="auto">
          <a:xfrm>
            <a:off x="285720" y="285728"/>
            <a:ext cx="8229600" cy="1357322"/>
          </a:xfrm>
          <a:noFill/>
          <a:ln>
            <a:miter lim="800000"/>
            <a:headEnd/>
            <a:tailEnd/>
          </a:ln>
        </p:spPr>
        <p:txBody>
          <a:bodyPr vert="horz" wrap="square" lIns="91440" tIns="45720" rIns="91440" bIns="45720" numCol="1" anchor="t" anchorCtr="0" compatLnSpc="1">
            <a:prstTxWarp prst="textNoShape">
              <a:avLst/>
            </a:prstTxWarp>
            <a:normAutofit/>
          </a:bodyPr>
          <a:lstStyle/>
          <a:p>
            <a:r>
              <a:rPr lang="zh-CN" altLang="en-US" sz="2400" b="1" dirty="0" smtClean="0"/>
              <a:t>数据完整性 </a:t>
            </a:r>
            <a:br>
              <a:rPr lang="zh-CN" altLang="en-US" sz="2400" b="1" dirty="0" smtClean="0"/>
            </a:br>
            <a:r>
              <a:rPr lang="zh-CN" altLang="en-US" sz="2400" dirty="0" smtClean="0"/>
              <a:t>从某个</a:t>
            </a:r>
            <a:r>
              <a:rPr lang="en-US" altLang="zh-CN" sz="2400" dirty="0" err="1" smtClean="0"/>
              <a:t>Datanode</a:t>
            </a:r>
            <a:r>
              <a:rPr lang="zh-CN" altLang="en-US" sz="2400" dirty="0" smtClean="0"/>
              <a:t>获取的数据块有可能是损坏的，损坏可能是由</a:t>
            </a:r>
            <a:r>
              <a:rPr lang="en-US" altLang="zh-CN" sz="2400" dirty="0" err="1" smtClean="0"/>
              <a:t>Datanode</a:t>
            </a:r>
            <a:r>
              <a:rPr lang="zh-CN" altLang="en-US" sz="2400" dirty="0" smtClean="0"/>
              <a:t>的存储设备错误、网络错误或者软件</a:t>
            </a:r>
            <a:r>
              <a:rPr lang="en-US" altLang="zh-CN" sz="2400" dirty="0" smtClean="0"/>
              <a:t>bug</a:t>
            </a:r>
            <a:r>
              <a:rPr lang="zh-CN" altLang="en-US" sz="2400" dirty="0" smtClean="0"/>
              <a:t>造成的。</a:t>
            </a:r>
            <a:endParaRPr lang="zh-CN" altLang="en-US" sz="2400" dirty="0" smtClean="0">
              <a:solidFill>
                <a:schemeClr val="tx1"/>
              </a:solidFill>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dirty="0" smtClean="0">
                <a:solidFill>
                  <a:schemeClr val="tx1"/>
                </a:solidFill>
              </a:rPr>
              <a:t>Example</a:t>
            </a:r>
            <a:r>
              <a:rPr lang="zh-CN" altLang="en-US" dirty="0" smtClean="0">
                <a:solidFill>
                  <a:schemeClr val="tx1"/>
                </a:solidFill>
              </a:rPr>
              <a:t>：</a:t>
            </a:r>
            <a:r>
              <a:rPr lang="en-US" altLang="zh-CN" dirty="0" smtClean="0">
                <a:solidFill>
                  <a:schemeClr val="tx1"/>
                </a:solidFill>
              </a:rPr>
              <a:t>HDFS</a:t>
            </a:r>
            <a:r>
              <a:rPr lang="zh-CN" altLang="en-US" dirty="0" smtClean="0">
                <a:solidFill>
                  <a:schemeClr val="tx1"/>
                </a:solidFill>
              </a:rPr>
              <a:t>如何写文件？</a:t>
            </a:r>
          </a:p>
        </p:txBody>
      </p:sp>
      <p:pic>
        <p:nvPicPr>
          <p:cNvPr id="18436" name="Picture 4"/>
          <p:cNvPicPr>
            <a:picLocks noGrp="1" noChangeAspect="1" noChangeArrowheads="1"/>
          </p:cNvPicPr>
          <p:nvPr>
            <p:ph idx="1"/>
          </p:nvPr>
        </p:nvPicPr>
        <p:blipFill>
          <a:blip r:embed="rId2" cstate="print"/>
          <a:srcRect/>
          <a:stretch>
            <a:fillRect/>
          </a:stretch>
        </p:blipFill>
        <p:spPr bwMode="auto">
          <a:xfrm>
            <a:off x="971599" y="1596425"/>
            <a:ext cx="2181225" cy="1514475"/>
          </a:xfrm>
          <a:prstGeom prst="rect">
            <a:avLst/>
          </a:prstGeom>
          <a:noFill/>
          <a:ln w="9525" cap="flat" cmpd="sng" algn="ctr">
            <a:noFill/>
            <a:prstDash val="solid"/>
            <a:miter lim="800000"/>
            <a:headEnd/>
            <a:tailEnd/>
          </a:ln>
        </p:spPr>
      </p:pic>
      <p:pic>
        <p:nvPicPr>
          <p:cNvPr id="18437" name="Picture 5"/>
          <p:cNvPicPr>
            <a:picLocks noChangeAspect="1" noChangeArrowheads="1"/>
          </p:cNvPicPr>
          <p:nvPr/>
        </p:nvPicPr>
        <p:blipFill>
          <a:blip r:embed="rId3" cstate="print"/>
          <a:srcRect/>
          <a:stretch>
            <a:fillRect/>
          </a:stretch>
        </p:blipFill>
        <p:spPr bwMode="auto">
          <a:xfrm>
            <a:off x="6142086" y="1417638"/>
            <a:ext cx="1133475" cy="1504950"/>
          </a:xfrm>
          <a:prstGeom prst="rect">
            <a:avLst/>
          </a:prstGeom>
          <a:noFill/>
          <a:ln w="9525" cap="flat" cmpd="sng" algn="ctr">
            <a:noFill/>
            <a:prstDash val="solid"/>
            <a:miter lim="800000"/>
            <a:headEnd/>
            <a:tailEnd/>
          </a:ln>
        </p:spPr>
      </p:pic>
      <p:pic>
        <p:nvPicPr>
          <p:cNvPr id="18438" name="Picture 6"/>
          <p:cNvPicPr>
            <a:picLocks noChangeAspect="1" noChangeArrowheads="1"/>
          </p:cNvPicPr>
          <p:nvPr/>
        </p:nvPicPr>
        <p:blipFill>
          <a:blip r:embed="rId4" cstate="print"/>
          <a:srcRect/>
          <a:stretch>
            <a:fillRect/>
          </a:stretch>
        </p:blipFill>
        <p:spPr bwMode="auto">
          <a:xfrm>
            <a:off x="5570587" y="4005064"/>
            <a:ext cx="1143000" cy="533400"/>
          </a:xfrm>
          <a:prstGeom prst="rect">
            <a:avLst/>
          </a:prstGeom>
          <a:noFill/>
          <a:ln w="9525" cap="flat" cmpd="sng" algn="ctr">
            <a:noFill/>
            <a:prstDash val="solid"/>
            <a:miter lim="800000"/>
            <a:headEnd/>
            <a:tailEnd/>
          </a:ln>
        </p:spPr>
      </p:pic>
      <p:pic>
        <p:nvPicPr>
          <p:cNvPr id="8" name="Picture 6"/>
          <p:cNvPicPr>
            <a:picLocks noChangeAspect="1" noChangeArrowheads="1"/>
          </p:cNvPicPr>
          <p:nvPr/>
        </p:nvPicPr>
        <p:blipFill>
          <a:blip r:embed="rId4" cstate="print"/>
          <a:srcRect/>
          <a:stretch>
            <a:fillRect/>
          </a:stretch>
        </p:blipFill>
        <p:spPr bwMode="auto">
          <a:xfrm>
            <a:off x="5580112" y="4941168"/>
            <a:ext cx="1143000" cy="533400"/>
          </a:xfrm>
          <a:prstGeom prst="rect">
            <a:avLst/>
          </a:prstGeom>
          <a:noFill/>
          <a:ln w="9525" cap="flat" cmpd="sng" algn="ctr">
            <a:noFill/>
            <a:prstDash val="solid"/>
            <a:miter lim="800000"/>
            <a:headEnd/>
            <a:tailEnd/>
          </a:ln>
        </p:spPr>
      </p:pic>
      <p:pic>
        <p:nvPicPr>
          <p:cNvPr id="9" name="Picture 6"/>
          <p:cNvPicPr>
            <a:picLocks noChangeAspect="1" noChangeArrowheads="1"/>
          </p:cNvPicPr>
          <p:nvPr/>
        </p:nvPicPr>
        <p:blipFill>
          <a:blip r:embed="rId4" cstate="print"/>
          <a:srcRect/>
          <a:stretch>
            <a:fillRect/>
          </a:stretch>
        </p:blipFill>
        <p:spPr bwMode="auto">
          <a:xfrm>
            <a:off x="5580113" y="5805265"/>
            <a:ext cx="1143000" cy="533400"/>
          </a:xfrm>
          <a:prstGeom prst="rect">
            <a:avLst/>
          </a:prstGeom>
          <a:noFill/>
          <a:ln w="9525" cap="flat" cmpd="sng" algn="ctr">
            <a:noFill/>
            <a:prstDash val="solid"/>
            <a:miter lim="800000"/>
            <a:headEnd/>
            <a:tailEnd/>
          </a:ln>
        </p:spPr>
      </p:pic>
      <p:cxnSp>
        <p:nvCxnSpPr>
          <p:cNvPr id="11" name="直接箭头连接符 10"/>
          <p:cNvCxnSpPr/>
          <p:nvPr/>
        </p:nvCxnSpPr>
        <p:spPr bwMode="auto">
          <a:xfrm>
            <a:off x="3152824" y="1916832"/>
            <a:ext cx="2989262" cy="1588"/>
          </a:xfrm>
          <a:prstGeom prst="straightConnector1">
            <a:avLst/>
          </a:prstGeom>
          <a:noFill/>
          <a:ln w="9525" cap="flat" cmpd="sng" algn="ctr">
            <a:solidFill>
              <a:schemeClr val="tx1"/>
            </a:solidFill>
            <a:prstDash val="solid"/>
            <a:round/>
            <a:headEnd type="none" w="med" len="med"/>
            <a:tailEnd type="arrow"/>
          </a:ln>
          <a:effectLst/>
        </p:spPr>
      </p:cxnSp>
      <p:sp>
        <p:nvSpPr>
          <p:cNvPr id="22" name="TextBox 21"/>
          <p:cNvSpPr txBox="1"/>
          <p:nvPr/>
        </p:nvSpPr>
        <p:spPr>
          <a:xfrm>
            <a:off x="3743908" y="3110901"/>
            <a:ext cx="1800200" cy="369332"/>
          </a:xfrm>
          <a:prstGeom prst="rect">
            <a:avLst/>
          </a:prstGeom>
          <a:noFill/>
        </p:spPr>
        <p:txBody>
          <a:bodyPr wrap="square" rtlCol="0">
            <a:spAutoFit/>
          </a:bodyPr>
          <a:lstStyle/>
          <a:p>
            <a:r>
              <a:rPr lang="en-US" altLang="zh-CN" sz="1800" dirty="0" smtClean="0"/>
              <a:t>Write packet</a:t>
            </a:r>
          </a:p>
        </p:txBody>
      </p:sp>
      <p:sp>
        <p:nvSpPr>
          <p:cNvPr id="23" name="TextBox 22"/>
          <p:cNvSpPr txBox="1"/>
          <p:nvPr/>
        </p:nvSpPr>
        <p:spPr>
          <a:xfrm>
            <a:off x="3500264" y="1417638"/>
            <a:ext cx="1800200" cy="369332"/>
          </a:xfrm>
          <a:prstGeom prst="rect">
            <a:avLst/>
          </a:prstGeom>
          <a:noFill/>
        </p:spPr>
        <p:txBody>
          <a:bodyPr wrap="square" rtlCol="0">
            <a:spAutoFit/>
          </a:bodyPr>
          <a:lstStyle/>
          <a:p>
            <a:r>
              <a:rPr lang="en-US" altLang="zh-CN" sz="1800" dirty="0" smtClean="0"/>
              <a:t>Create file </a:t>
            </a:r>
          </a:p>
        </p:txBody>
      </p:sp>
      <p:cxnSp>
        <p:nvCxnSpPr>
          <p:cNvPr id="16" name="形状 15"/>
          <p:cNvCxnSpPr>
            <a:endCxn id="18438" idx="1"/>
          </p:cNvCxnSpPr>
          <p:nvPr/>
        </p:nvCxnSpPr>
        <p:spPr bwMode="auto">
          <a:xfrm>
            <a:off x="3152827" y="2922588"/>
            <a:ext cx="2417760" cy="1349176"/>
          </a:xfrm>
          <a:prstGeom prst="curvedConnector3">
            <a:avLst>
              <a:gd name="adj1" fmla="val 50000"/>
            </a:avLst>
          </a:prstGeom>
          <a:noFill/>
          <a:ln w="9525" cap="flat" cmpd="sng" algn="ctr">
            <a:solidFill>
              <a:schemeClr val="tx1"/>
            </a:solidFill>
            <a:prstDash val="solid"/>
            <a:round/>
            <a:headEnd type="none" w="med" len="med"/>
            <a:tailEnd type="arrow"/>
          </a:ln>
          <a:effectLst/>
        </p:spPr>
      </p:cxnSp>
      <p:cxnSp>
        <p:nvCxnSpPr>
          <p:cNvPr id="19" name="直接箭头连接符 18"/>
          <p:cNvCxnSpPr>
            <a:stCxn id="18438" idx="2"/>
            <a:endCxn id="8" idx="0"/>
          </p:cNvCxnSpPr>
          <p:nvPr/>
        </p:nvCxnSpPr>
        <p:spPr bwMode="auto">
          <a:xfrm rot="16200000" flipH="1">
            <a:off x="5945497" y="4735053"/>
            <a:ext cx="402704" cy="9525"/>
          </a:xfrm>
          <a:prstGeom prst="straightConnector1">
            <a:avLst/>
          </a:prstGeom>
          <a:noFill/>
          <a:ln w="9525" cap="flat" cmpd="sng" algn="ctr">
            <a:solidFill>
              <a:schemeClr val="tx1"/>
            </a:solidFill>
            <a:prstDash val="solid"/>
            <a:round/>
            <a:headEnd type="none" w="med" len="med"/>
            <a:tailEnd type="arrow"/>
          </a:ln>
          <a:effectLst/>
        </p:spPr>
      </p:cxnSp>
      <p:cxnSp>
        <p:nvCxnSpPr>
          <p:cNvPr id="24" name="直接箭头连接符 23"/>
          <p:cNvCxnSpPr>
            <a:stCxn id="8" idx="2"/>
            <a:endCxn id="9" idx="0"/>
          </p:cNvCxnSpPr>
          <p:nvPr/>
        </p:nvCxnSpPr>
        <p:spPr bwMode="auto">
          <a:xfrm rot="16200000" flipH="1">
            <a:off x="5986264" y="5639915"/>
            <a:ext cx="330697" cy="1"/>
          </a:xfrm>
          <a:prstGeom prst="straightConnector1">
            <a:avLst/>
          </a:prstGeom>
          <a:noFill/>
          <a:ln w="9525" cap="flat" cmpd="sng" algn="ctr">
            <a:solidFill>
              <a:schemeClr val="tx1"/>
            </a:solidFill>
            <a:prstDash val="solid"/>
            <a:round/>
            <a:headEnd type="none" w="med" len="med"/>
            <a:tailEnd type="arrow"/>
          </a:ln>
          <a:effectLst/>
        </p:spPr>
      </p:cxnSp>
      <p:cxnSp>
        <p:nvCxnSpPr>
          <p:cNvPr id="29" name="曲线连接符 28"/>
          <p:cNvCxnSpPr>
            <a:stCxn id="9" idx="1"/>
            <a:endCxn id="8" idx="1"/>
          </p:cNvCxnSpPr>
          <p:nvPr/>
        </p:nvCxnSpPr>
        <p:spPr bwMode="auto">
          <a:xfrm rot="10800000">
            <a:off x="5580113" y="5207869"/>
            <a:ext cx="1" cy="864097"/>
          </a:xfrm>
          <a:prstGeom prst="curvedConnector3">
            <a:avLst>
              <a:gd name="adj1" fmla="val 22860100000"/>
            </a:avLst>
          </a:prstGeom>
          <a:noFill/>
          <a:ln w="9525" cap="flat" cmpd="sng" algn="ctr">
            <a:solidFill>
              <a:schemeClr val="tx1"/>
            </a:solidFill>
            <a:prstDash val="solid"/>
            <a:round/>
            <a:headEnd type="none" w="med" len="med"/>
            <a:tailEnd type="arrow"/>
          </a:ln>
          <a:effectLst/>
        </p:spPr>
      </p:cxnSp>
      <p:cxnSp>
        <p:nvCxnSpPr>
          <p:cNvPr id="31" name="曲线连接符 30"/>
          <p:cNvCxnSpPr>
            <a:stCxn id="8" idx="1"/>
            <a:endCxn id="18438" idx="1"/>
          </p:cNvCxnSpPr>
          <p:nvPr/>
        </p:nvCxnSpPr>
        <p:spPr bwMode="auto">
          <a:xfrm rot="10800000">
            <a:off x="5570588" y="4271764"/>
            <a:ext cx="9525" cy="936104"/>
          </a:xfrm>
          <a:prstGeom prst="curvedConnector3">
            <a:avLst>
              <a:gd name="adj1" fmla="val 2500000"/>
            </a:avLst>
          </a:prstGeom>
          <a:noFill/>
          <a:ln w="9525" cap="flat" cmpd="sng" algn="ctr">
            <a:solidFill>
              <a:schemeClr val="tx1"/>
            </a:solidFill>
            <a:prstDash val="solid"/>
            <a:round/>
            <a:headEnd type="none" w="med" len="med"/>
            <a:tailEnd type="arrow"/>
          </a:ln>
          <a:effectLst/>
        </p:spPr>
      </p:cxnSp>
      <p:cxnSp>
        <p:nvCxnSpPr>
          <p:cNvPr id="35" name="曲线连接符 34"/>
          <p:cNvCxnSpPr>
            <a:endCxn id="18436" idx="2"/>
          </p:cNvCxnSpPr>
          <p:nvPr/>
        </p:nvCxnSpPr>
        <p:spPr bwMode="auto">
          <a:xfrm rot="10800000">
            <a:off x="2062212" y="3110901"/>
            <a:ext cx="3508376" cy="1137781"/>
          </a:xfrm>
          <a:prstGeom prst="curvedConnector2">
            <a:avLst/>
          </a:prstGeom>
          <a:noFill/>
          <a:ln w="9525" cap="flat" cmpd="sng" algn="ctr">
            <a:solidFill>
              <a:schemeClr val="tx1"/>
            </a:solidFill>
            <a:prstDash val="solid"/>
            <a:round/>
            <a:headEnd type="none" w="med" len="med"/>
            <a:tailEnd type="arrow"/>
          </a:ln>
          <a:effectLst/>
        </p:spPr>
      </p:cxnSp>
      <p:sp>
        <p:nvSpPr>
          <p:cNvPr id="41" name="TextBox 40"/>
          <p:cNvSpPr txBox="1"/>
          <p:nvPr/>
        </p:nvSpPr>
        <p:spPr>
          <a:xfrm>
            <a:off x="6372200" y="4538464"/>
            <a:ext cx="1728192" cy="369332"/>
          </a:xfrm>
          <a:prstGeom prst="rect">
            <a:avLst/>
          </a:prstGeom>
          <a:noFill/>
        </p:spPr>
        <p:txBody>
          <a:bodyPr wrap="square" rtlCol="0">
            <a:spAutoFit/>
          </a:bodyPr>
          <a:lstStyle/>
          <a:p>
            <a:r>
              <a:rPr lang="en-US" altLang="zh-CN" sz="1800" b="0" dirty="0" smtClean="0"/>
              <a:t>Write packet</a:t>
            </a:r>
            <a:endParaRPr lang="zh-CN" altLang="en-US" sz="1800" b="0" dirty="0"/>
          </a:p>
        </p:txBody>
      </p:sp>
      <p:sp>
        <p:nvSpPr>
          <p:cNvPr id="42" name="TextBox 41"/>
          <p:cNvSpPr txBox="1"/>
          <p:nvPr/>
        </p:nvSpPr>
        <p:spPr>
          <a:xfrm>
            <a:off x="6723113" y="5474566"/>
            <a:ext cx="1728192" cy="369332"/>
          </a:xfrm>
          <a:prstGeom prst="rect">
            <a:avLst/>
          </a:prstGeom>
          <a:noFill/>
        </p:spPr>
        <p:txBody>
          <a:bodyPr wrap="square" rtlCol="0">
            <a:spAutoFit/>
          </a:bodyPr>
          <a:lstStyle/>
          <a:p>
            <a:r>
              <a:rPr lang="en-US" altLang="zh-CN" sz="1800" b="0" dirty="0" smtClean="0"/>
              <a:t>Write packet</a:t>
            </a:r>
            <a:endParaRPr lang="zh-CN" altLang="en-US" sz="1800" b="0" dirty="0"/>
          </a:p>
        </p:txBody>
      </p:sp>
      <p:sp>
        <p:nvSpPr>
          <p:cNvPr id="43" name="TextBox 42"/>
          <p:cNvSpPr txBox="1"/>
          <p:nvPr/>
        </p:nvSpPr>
        <p:spPr>
          <a:xfrm>
            <a:off x="3995936" y="5702635"/>
            <a:ext cx="1152128" cy="369332"/>
          </a:xfrm>
          <a:prstGeom prst="rect">
            <a:avLst/>
          </a:prstGeom>
          <a:noFill/>
        </p:spPr>
        <p:txBody>
          <a:bodyPr wrap="square" rtlCol="0">
            <a:spAutoFit/>
          </a:bodyPr>
          <a:lstStyle/>
          <a:p>
            <a:r>
              <a:rPr lang="en-US" altLang="zh-CN" sz="1800" b="0" dirty="0" smtClean="0"/>
              <a:t>Send </a:t>
            </a:r>
            <a:r>
              <a:rPr lang="en-US" altLang="zh-CN" sz="1800" b="0" dirty="0" err="1" smtClean="0"/>
              <a:t>ack</a:t>
            </a:r>
            <a:endParaRPr lang="zh-CN" altLang="en-US" sz="1800" b="0" dirty="0"/>
          </a:p>
        </p:txBody>
      </p:sp>
      <p:sp>
        <p:nvSpPr>
          <p:cNvPr id="44" name="TextBox 43"/>
          <p:cNvSpPr txBox="1"/>
          <p:nvPr/>
        </p:nvSpPr>
        <p:spPr>
          <a:xfrm>
            <a:off x="4148336" y="4571836"/>
            <a:ext cx="1152128" cy="369332"/>
          </a:xfrm>
          <a:prstGeom prst="rect">
            <a:avLst/>
          </a:prstGeom>
          <a:noFill/>
        </p:spPr>
        <p:txBody>
          <a:bodyPr wrap="square" rtlCol="0">
            <a:spAutoFit/>
          </a:bodyPr>
          <a:lstStyle/>
          <a:p>
            <a:r>
              <a:rPr lang="en-US" altLang="zh-CN" sz="1800" b="0" dirty="0" smtClean="0"/>
              <a:t>Send </a:t>
            </a:r>
            <a:r>
              <a:rPr lang="en-US" altLang="zh-CN" sz="1800" b="0" dirty="0" err="1" smtClean="0"/>
              <a:t>ack</a:t>
            </a:r>
            <a:endParaRPr lang="zh-CN" altLang="en-US" sz="1800" b="0" dirty="0"/>
          </a:p>
        </p:txBody>
      </p:sp>
      <p:sp>
        <p:nvSpPr>
          <p:cNvPr id="45" name="TextBox 44"/>
          <p:cNvSpPr txBox="1"/>
          <p:nvPr/>
        </p:nvSpPr>
        <p:spPr>
          <a:xfrm>
            <a:off x="2195736" y="4005064"/>
            <a:ext cx="1152128" cy="369332"/>
          </a:xfrm>
          <a:prstGeom prst="rect">
            <a:avLst/>
          </a:prstGeom>
          <a:noFill/>
        </p:spPr>
        <p:txBody>
          <a:bodyPr wrap="square" rtlCol="0">
            <a:spAutoFit/>
          </a:bodyPr>
          <a:lstStyle/>
          <a:p>
            <a:r>
              <a:rPr lang="en-US" altLang="zh-CN" sz="1800" b="0" dirty="0" smtClean="0"/>
              <a:t>Send </a:t>
            </a:r>
            <a:r>
              <a:rPr lang="en-US" altLang="zh-CN" sz="1800" b="0" dirty="0" err="1" smtClean="0"/>
              <a:t>ack</a:t>
            </a:r>
            <a:endParaRPr lang="zh-CN" altLang="en-US" sz="1800" b="0" dirty="0"/>
          </a:p>
        </p:txBody>
      </p:sp>
      <p:cxnSp>
        <p:nvCxnSpPr>
          <p:cNvPr id="49" name="直接箭头连接符 48"/>
          <p:cNvCxnSpPr>
            <a:stCxn id="18436" idx="3"/>
          </p:cNvCxnSpPr>
          <p:nvPr/>
        </p:nvCxnSpPr>
        <p:spPr bwMode="auto">
          <a:xfrm flipV="1">
            <a:off x="3152824" y="2348880"/>
            <a:ext cx="2989262" cy="4783"/>
          </a:xfrm>
          <a:prstGeom prst="straightConnector1">
            <a:avLst/>
          </a:prstGeom>
          <a:noFill/>
          <a:ln w="9525" cap="flat" cmpd="sng" algn="ctr">
            <a:solidFill>
              <a:schemeClr val="tx1"/>
            </a:solidFill>
            <a:prstDash val="solid"/>
            <a:round/>
            <a:headEnd type="none" w="med" len="med"/>
            <a:tailEnd type="arrow"/>
          </a:ln>
          <a:effectLst/>
        </p:spPr>
      </p:cxnSp>
      <p:sp>
        <p:nvSpPr>
          <p:cNvPr id="50" name="TextBox 49"/>
          <p:cNvSpPr txBox="1"/>
          <p:nvPr/>
        </p:nvSpPr>
        <p:spPr>
          <a:xfrm>
            <a:off x="3752292" y="2348880"/>
            <a:ext cx="1548172" cy="369332"/>
          </a:xfrm>
          <a:prstGeom prst="rect">
            <a:avLst/>
          </a:prstGeom>
          <a:noFill/>
        </p:spPr>
        <p:txBody>
          <a:bodyPr wrap="square" rtlCol="0">
            <a:spAutoFit/>
          </a:bodyPr>
          <a:lstStyle/>
          <a:p>
            <a:r>
              <a:rPr lang="en-US" altLang="zh-CN" sz="1800" dirty="0" smtClean="0"/>
              <a:t>Close file</a:t>
            </a:r>
            <a:endParaRPr lang="zh-CN" alt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linds(horizontal)">
                                      <p:cBhvr>
                                        <p:cTn id="15" dur="500"/>
                                        <p:tgtEl>
                                          <p:spTgt spid="1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blinds(horizontal)">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blinds(horizontal)">
                                      <p:cBhvr>
                                        <p:cTn id="23" dur="500"/>
                                        <p:tgtEl>
                                          <p:spTgt spid="19"/>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blinds(horizontal)">
                                      <p:cBhvr>
                                        <p:cTn id="26" dur="500"/>
                                        <p:tgtEl>
                                          <p:spTgt spid="41"/>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blinds(horizontal)">
                                      <p:cBhvr>
                                        <p:cTn id="31" dur="500"/>
                                        <p:tgtEl>
                                          <p:spTgt spid="24"/>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blinds(horizontal)">
                                      <p:cBhvr>
                                        <p:cTn id="34" dur="500"/>
                                        <p:tgtEl>
                                          <p:spTgt spid="42"/>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blinds(horizontal)">
                                      <p:cBhvr>
                                        <p:cTn id="39" dur="500"/>
                                        <p:tgtEl>
                                          <p:spTgt spid="29"/>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blinds(horizontal)">
                                      <p:cBhvr>
                                        <p:cTn id="42" dur="500"/>
                                        <p:tgtEl>
                                          <p:spTgt spid="43"/>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blinds(horizontal)">
                                      <p:cBhvr>
                                        <p:cTn id="47" dur="500"/>
                                        <p:tgtEl>
                                          <p:spTgt spid="31"/>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blinds(horizontal)">
                                      <p:cBhvr>
                                        <p:cTn id="50" dur="500"/>
                                        <p:tgtEl>
                                          <p:spTgt spid="44"/>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blinds(horizontal)">
                                      <p:cBhvr>
                                        <p:cTn id="55" dur="500"/>
                                        <p:tgtEl>
                                          <p:spTgt spid="35"/>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blinds(horizontal)">
                                      <p:cBhvr>
                                        <p:cTn id="58" dur="500"/>
                                        <p:tgtEl>
                                          <p:spTgt spid="45"/>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50"/>
                                        </p:tgtEl>
                                        <p:attrNameLst>
                                          <p:attrName>style.visibility</p:attrName>
                                        </p:attrNameLst>
                                      </p:cBhvr>
                                      <p:to>
                                        <p:strVal val="visible"/>
                                      </p:to>
                                    </p:set>
                                    <p:animEffect transition="in" filter="blinds(horizontal)">
                                      <p:cBhvr>
                                        <p:cTn id="63" dur="500"/>
                                        <p:tgtEl>
                                          <p:spTgt spid="50"/>
                                        </p:tgtEl>
                                      </p:cBhvr>
                                    </p:animEffect>
                                  </p:childTnLst>
                                </p:cTn>
                              </p:par>
                              <p:par>
                                <p:cTn id="64" presetID="3" presetClass="entr" presetSubtype="10" fill="hold" nodeType="withEffect">
                                  <p:stCondLst>
                                    <p:cond delay="0"/>
                                  </p:stCondLst>
                                  <p:childTnLst>
                                    <p:set>
                                      <p:cBhvr>
                                        <p:cTn id="65" dur="1" fill="hold">
                                          <p:stCondLst>
                                            <p:cond delay="0"/>
                                          </p:stCondLst>
                                        </p:cTn>
                                        <p:tgtEl>
                                          <p:spTgt spid="49"/>
                                        </p:tgtEl>
                                        <p:attrNameLst>
                                          <p:attrName>style.visibility</p:attrName>
                                        </p:attrNameLst>
                                      </p:cBhvr>
                                      <p:to>
                                        <p:strVal val="visible"/>
                                      </p:to>
                                    </p:set>
                                    <p:animEffect transition="in" filter="blinds(horizontal)">
                                      <p:cBhvr>
                                        <p:cTn id="6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41" grpId="0"/>
      <p:bldP spid="42" grpId="0"/>
      <p:bldP spid="43" grpId="0"/>
      <p:bldP spid="44" grpId="0"/>
      <p:bldP spid="45" grpId="0"/>
      <p:bldP spid="5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dirty="0" smtClean="0">
                <a:solidFill>
                  <a:schemeClr val="tx1"/>
                </a:solidFill>
              </a:rPr>
              <a:t>Example</a:t>
            </a:r>
            <a:r>
              <a:rPr lang="zh-CN" altLang="en-US" dirty="0" smtClean="0">
                <a:solidFill>
                  <a:schemeClr val="tx1"/>
                </a:solidFill>
              </a:rPr>
              <a:t>：</a:t>
            </a:r>
            <a:r>
              <a:rPr lang="en-US" altLang="zh-CN" dirty="0" smtClean="0">
                <a:solidFill>
                  <a:schemeClr val="tx1"/>
                </a:solidFill>
              </a:rPr>
              <a:t>HDFS</a:t>
            </a:r>
            <a:r>
              <a:rPr lang="zh-CN" altLang="en-US" dirty="0" smtClean="0">
                <a:solidFill>
                  <a:schemeClr val="tx1"/>
                </a:solidFill>
              </a:rPr>
              <a:t>如何写文件？</a:t>
            </a:r>
          </a:p>
        </p:txBody>
      </p:sp>
      <p:sp>
        <p:nvSpPr>
          <p:cNvPr id="25" name="内容占位符 24"/>
          <p:cNvSpPr>
            <a:spLocks noGrp="1"/>
          </p:cNvSpPr>
          <p:nvPr>
            <p:ph idx="1"/>
          </p:nvPr>
        </p:nvSpPr>
        <p:spPr/>
        <p:txBody>
          <a:bodyPr/>
          <a:lstStyle/>
          <a:p>
            <a:r>
              <a:rPr lang="zh-CN" altLang="en-US" dirty="0" smtClean="0"/>
              <a:t>写一个数据块</a:t>
            </a:r>
            <a:endParaRPr lang="zh-CN" altLang="en-US" dirty="0"/>
          </a:p>
        </p:txBody>
      </p:sp>
      <p:pic>
        <p:nvPicPr>
          <p:cNvPr id="3074" name="Picture 2"/>
          <p:cNvPicPr>
            <a:picLocks noChangeAspect="1" noChangeArrowheads="1"/>
          </p:cNvPicPr>
          <p:nvPr/>
        </p:nvPicPr>
        <p:blipFill>
          <a:blip r:embed="rId2"/>
          <a:srcRect/>
          <a:stretch>
            <a:fillRect/>
          </a:stretch>
        </p:blipFill>
        <p:spPr bwMode="auto">
          <a:xfrm>
            <a:off x="857224" y="2428868"/>
            <a:ext cx="6743700" cy="36957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dirty="0" smtClean="0">
                <a:solidFill>
                  <a:schemeClr val="tx1"/>
                </a:solidFill>
              </a:rPr>
              <a:t>Example</a:t>
            </a:r>
            <a:r>
              <a:rPr lang="zh-CN" altLang="en-US" dirty="0" smtClean="0">
                <a:solidFill>
                  <a:schemeClr val="tx1"/>
                </a:solidFill>
              </a:rPr>
              <a:t>：</a:t>
            </a:r>
            <a:r>
              <a:rPr lang="en-US" altLang="zh-CN" dirty="0" smtClean="0">
                <a:solidFill>
                  <a:schemeClr val="tx1"/>
                </a:solidFill>
              </a:rPr>
              <a:t>HDFS</a:t>
            </a:r>
            <a:r>
              <a:rPr lang="zh-CN" altLang="en-US" dirty="0" smtClean="0">
                <a:solidFill>
                  <a:schemeClr val="tx1"/>
                </a:solidFill>
              </a:rPr>
              <a:t>如何写文件？</a:t>
            </a:r>
          </a:p>
        </p:txBody>
      </p:sp>
      <p:pic>
        <p:nvPicPr>
          <p:cNvPr id="4099" name="Picture 3"/>
          <p:cNvPicPr>
            <a:picLocks noChangeAspect="1" noChangeArrowheads="1"/>
          </p:cNvPicPr>
          <p:nvPr/>
        </p:nvPicPr>
        <p:blipFill>
          <a:blip r:embed="rId2"/>
          <a:srcRect/>
          <a:stretch>
            <a:fillRect/>
          </a:stretch>
        </p:blipFill>
        <p:spPr bwMode="auto">
          <a:xfrm>
            <a:off x="1571604" y="1785926"/>
            <a:ext cx="4743450" cy="4724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dirty="0" smtClean="0">
                <a:solidFill>
                  <a:schemeClr val="tx1"/>
                </a:solidFill>
              </a:rPr>
              <a:t>Example</a:t>
            </a:r>
            <a:r>
              <a:rPr lang="zh-CN" altLang="en-US" dirty="0" smtClean="0">
                <a:solidFill>
                  <a:schemeClr val="tx1"/>
                </a:solidFill>
              </a:rPr>
              <a:t>：</a:t>
            </a:r>
            <a:r>
              <a:rPr lang="en-US" altLang="zh-CN" dirty="0" smtClean="0">
                <a:solidFill>
                  <a:schemeClr val="tx1"/>
                </a:solidFill>
              </a:rPr>
              <a:t>HDFS</a:t>
            </a:r>
            <a:r>
              <a:rPr lang="zh-CN" altLang="en-US" dirty="0" smtClean="0">
                <a:solidFill>
                  <a:schemeClr val="tx1"/>
                </a:solidFill>
              </a:rPr>
              <a:t>如何读文件？</a:t>
            </a:r>
          </a:p>
        </p:txBody>
      </p:sp>
      <p:pic>
        <p:nvPicPr>
          <p:cNvPr id="19460" name="Picture 4"/>
          <p:cNvPicPr>
            <a:picLocks noGrp="1" noChangeAspect="1" noChangeArrowheads="1"/>
          </p:cNvPicPr>
          <p:nvPr>
            <p:ph idx="1"/>
          </p:nvPr>
        </p:nvPicPr>
        <p:blipFill>
          <a:blip r:embed="rId2" cstate="print"/>
          <a:srcRect/>
          <a:stretch>
            <a:fillRect/>
          </a:stretch>
        </p:blipFill>
        <p:spPr bwMode="auto">
          <a:xfrm>
            <a:off x="755576" y="1446213"/>
            <a:ext cx="2990850" cy="2057400"/>
          </a:xfrm>
          <a:prstGeom prst="rect">
            <a:avLst/>
          </a:prstGeom>
          <a:noFill/>
          <a:ln w="9525" cap="flat" cmpd="sng" algn="ctr">
            <a:noFill/>
            <a:prstDash val="solid"/>
            <a:miter lim="800000"/>
            <a:headEnd/>
            <a:tailEnd/>
          </a:ln>
        </p:spPr>
      </p:pic>
      <p:pic>
        <p:nvPicPr>
          <p:cNvPr id="19461" name="Picture 5"/>
          <p:cNvPicPr>
            <a:picLocks noChangeAspect="1" noChangeArrowheads="1"/>
          </p:cNvPicPr>
          <p:nvPr/>
        </p:nvPicPr>
        <p:blipFill>
          <a:blip r:embed="rId3" cstate="print"/>
          <a:srcRect/>
          <a:stretch>
            <a:fillRect/>
          </a:stretch>
        </p:blipFill>
        <p:spPr bwMode="auto">
          <a:xfrm>
            <a:off x="6156176" y="1446213"/>
            <a:ext cx="1543050" cy="2085975"/>
          </a:xfrm>
          <a:prstGeom prst="rect">
            <a:avLst/>
          </a:prstGeom>
          <a:noFill/>
          <a:ln w="9525" cap="flat" cmpd="sng" algn="ctr">
            <a:noFill/>
            <a:prstDash val="solid"/>
            <a:miter lim="800000"/>
            <a:headEnd/>
            <a:tailEnd/>
          </a:ln>
        </p:spPr>
      </p:pic>
      <p:pic>
        <p:nvPicPr>
          <p:cNvPr id="19462" name="Picture 6"/>
          <p:cNvPicPr>
            <a:picLocks noChangeAspect="1" noChangeArrowheads="1"/>
          </p:cNvPicPr>
          <p:nvPr/>
        </p:nvPicPr>
        <p:blipFill>
          <a:blip r:embed="rId4" cstate="print"/>
          <a:srcRect/>
          <a:stretch>
            <a:fillRect/>
          </a:stretch>
        </p:blipFill>
        <p:spPr bwMode="auto">
          <a:xfrm>
            <a:off x="5561062" y="3863900"/>
            <a:ext cx="1562100" cy="714375"/>
          </a:xfrm>
          <a:prstGeom prst="rect">
            <a:avLst/>
          </a:prstGeom>
          <a:noFill/>
          <a:ln w="9525" cap="flat" cmpd="sng" algn="ctr">
            <a:noFill/>
            <a:prstDash val="solid"/>
            <a:miter lim="800000"/>
            <a:headEnd/>
            <a:tailEnd/>
          </a:ln>
        </p:spPr>
      </p:pic>
      <p:pic>
        <p:nvPicPr>
          <p:cNvPr id="7" name="Picture 6"/>
          <p:cNvPicPr>
            <a:picLocks noChangeAspect="1" noChangeArrowheads="1"/>
          </p:cNvPicPr>
          <p:nvPr/>
        </p:nvPicPr>
        <p:blipFill>
          <a:blip r:embed="rId4" cstate="print"/>
          <a:srcRect/>
          <a:stretch>
            <a:fillRect/>
          </a:stretch>
        </p:blipFill>
        <p:spPr bwMode="auto">
          <a:xfrm>
            <a:off x="5561062" y="4730675"/>
            <a:ext cx="1562100" cy="714375"/>
          </a:xfrm>
          <a:prstGeom prst="rect">
            <a:avLst/>
          </a:prstGeom>
          <a:noFill/>
          <a:ln w="9525" cap="flat" cmpd="sng" algn="ctr">
            <a:noFill/>
            <a:prstDash val="solid"/>
            <a:miter lim="800000"/>
            <a:headEnd/>
            <a:tailEnd/>
          </a:ln>
        </p:spPr>
      </p:pic>
      <p:pic>
        <p:nvPicPr>
          <p:cNvPr id="8" name="Picture 6"/>
          <p:cNvPicPr>
            <a:picLocks noChangeAspect="1" noChangeArrowheads="1"/>
          </p:cNvPicPr>
          <p:nvPr/>
        </p:nvPicPr>
        <p:blipFill>
          <a:blip r:embed="rId4" cstate="print"/>
          <a:srcRect/>
          <a:stretch>
            <a:fillRect/>
          </a:stretch>
        </p:blipFill>
        <p:spPr bwMode="auto">
          <a:xfrm>
            <a:off x="5561062" y="5802238"/>
            <a:ext cx="1562100" cy="714375"/>
          </a:xfrm>
          <a:prstGeom prst="rect">
            <a:avLst/>
          </a:prstGeom>
          <a:noFill/>
          <a:ln w="9525" cap="flat" cmpd="sng" algn="ctr">
            <a:noFill/>
            <a:prstDash val="solid"/>
            <a:miter lim="800000"/>
            <a:headEnd/>
            <a:tailEnd/>
          </a:ln>
        </p:spPr>
      </p:pic>
      <p:cxnSp>
        <p:nvCxnSpPr>
          <p:cNvPr id="10" name="直接箭头连接符 9"/>
          <p:cNvCxnSpPr/>
          <p:nvPr/>
        </p:nvCxnSpPr>
        <p:spPr bwMode="auto">
          <a:xfrm>
            <a:off x="3746426" y="1815545"/>
            <a:ext cx="2409750" cy="14288"/>
          </a:xfrm>
          <a:prstGeom prst="straightConnector1">
            <a:avLst/>
          </a:prstGeom>
          <a:noFill/>
          <a:ln w="9525" cap="flat" cmpd="sng" algn="ctr">
            <a:solidFill>
              <a:schemeClr val="tx1"/>
            </a:solidFill>
            <a:prstDash val="solid"/>
            <a:round/>
            <a:headEnd type="none" w="med" len="med"/>
            <a:tailEnd type="arrow"/>
          </a:ln>
          <a:effectLst/>
        </p:spPr>
      </p:cxnSp>
      <p:cxnSp>
        <p:nvCxnSpPr>
          <p:cNvPr id="15" name="形状 14"/>
          <p:cNvCxnSpPr>
            <a:stCxn id="19460" idx="2"/>
            <a:endCxn id="19462" idx="1"/>
          </p:cNvCxnSpPr>
          <p:nvPr/>
        </p:nvCxnSpPr>
        <p:spPr bwMode="auto">
          <a:xfrm rot="16200000" flipH="1">
            <a:off x="3547294" y="2207319"/>
            <a:ext cx="717475" cy="3310061"/>
          </a:xfrm>
          <a:prstGeom prst="curvedConnector2">
            <a:avLst/>
          </a:prstGeom>
          <a:noFill/>
          <a:ln w="9525" cap="flat" cmpd="sng" algn="ctr">
            <a:solidFill>
              <a:schemeClr val="tx1"/>
            </a:solidFill>
            <a:prstDash val="solid"/>
            <a:round/>
            <a:headEnd type="none" w="med" len="med"/>
            <a:tailEnd type="arrow"/>
          </a:ln>
          <a:effectLst/>
        </p:spPr>
      </p:cxnSp>
      <p:sp>
        <p:nvSpPr>
          <p:cNvPr id="16" name="TextBox 15"/>
          <p:cNvSpPr txBox="1"/>
          <p:nvPr/>
        </p:nvSpPr>
        <p:spPr>
          <a:xfrm>
            <a:off x="3059832" y="3863900"/>
            <a:ext cx="1440160" cy="369332"/>
          </a:xfrm>
          <a:prstGeom prst="rect">
            <a:avLst/>
          </a:prstGeom>
          <a:noFill/>
        </p:spPr>
        <p:txBody>
          <a:bodyPr wrap="square" rtlCol="0">
            <a:spAutoFit/>
          </a:bodyPr>
          <a:lstStyle/>
          <a:p>
            <a:r>
              <a:rPr lang="en-US" altLang="zh-CN" sz="1800" dirty="0" smtClean="0"/>
              <a:t>Read block</a:t>
            </a:r>
            <a:endParaRPr lang="zh-CN" altLang="en-US" sz="1800" dirty="0"/>
          </a:p>
        </p:txBody>
      </p:sp>
      <p:sp>
        <p:nvSpPr>
          <p:cNvPr id="17" name="TextBox 16"/>
          <p:cNvSpPr txBox="1"/>
          <p:nvPr/>
        </p:nvSpPr>
        <p:spPr>
          <a:xfrm>
            <a:off x="4139952" y="1446213"/>
            <a:ext cx="1421110" cy="369332"/>
          </a:xfrm>
          <a:prstGeom prst="rect">
            <a:avLst/>
          </a:prstGeom>
          <a:noFill/>
        </p:spPr>
        <p:txBody>
          <a:bodyPr wrap="square" rtlCol="0">
            <a:spAutoFit/>
          </a:bodyPr>
          <a:lstStyle/>
          <a:p>
            <a:r>
              <a:rPr lang="en-US" altLang="zh-CN" sz="1800" dirty="0" smtClean="0"/>
              <a:t>Open file</a:t>
            </a:r>
          </a:p>
        </p:txBody>
      </p:sp>
      <p:cxnSp>
        <p:nvCxnSpPr>
          <p:cNvPr id="22" name="直接箭头连接符 21"/>
          <p:cNvCxnSpPr/>
          <p:nvPr/>
        </p:nvCxnSpPr>
        <p:spPr bwMode="auto">
          <a:xfrm>
            <a:off x="3746426" y="2924944"/>
            <a:ext cx="2409750" cy="1588"/>
          </a:xfrm>
          <a:prstGeom prst="straightConnector1">
            <a:avLst/>
          </a:prstGeom>
          <a:noFill/>
          <a:ln w="9525" cap="flat" cmpd="sng" algn="ctr">
            <a:solidFill>
              <a:schemeClr val="tx1"/>
            </a:solidFill>
            <a:prstDash val="solid"/>
            <a:round/>
            <a:headEnd type="none" w="med" len="med"/>
            <a:tailEnd type="arrow"/>
          </a:ln>
          <a:effectLst/>
        </p:spPr>
      </p:cxnSp>
      <p:sp>
        <p:nvSpPr>
          <p:cNvPr id="23" name="TextBox 22"/>
          <p:cNvSpPr txBox="1"/>
          <p:nvPr/>
        </p:nvSpPr>
        <p:spPr>
          <a:xfrm>
            <a:off x="4139952" y="3028310"/>
            <a:ext cx="1421110" cy="369332"/>
          </a:xfrm>
          <a:prstGeom prst="rect">
            <a:avLst/>
          </a:prstGeom>
          <a:noFill/>
        </p:spPr>
        <p:txBody>
          <a:bodyPr wrap="square" rtlCol="0">
            <a:spAutoFit/>
          </a:bodyPr>
          <a:lstStyle/>
          <a:p>
            <a:r>
              <a:rPr lang="en-US" altLang="zh-CN" sz="1800" dirty="0" smtClean="0"/>
              <a:t>Close file</a:t>
            </a:r>
            <a:endParaRPr lang="zh-CN" altLang="en-US" sz="1800" dirty="0"/>
          </a:p>
        </p:txBody>
      </p:sp>
      <p:cxnSp>
        <p:nvCxnSpPr>
          <p:cNvPr id="25" name="直接箭头连接符 24"/>
          <p:cNvCxnSpPr/>
          <p:nvPr/>
        </p:nvCxnSpPr>
        <p:spPr bwMode="auto">
          <a:xfrm>
            <a:off x="3746426" y="2204864"/>
            <a:ext cx="2409750" cy="1588"/>
          </a:xfrm>
          <a:prstGeom prst="straightConnector1">
            <a:avLst/>
          </a:prstGeom>
          <a:noFill/>
          <a:ln w="9525" cap="flat" cmpd="sng" algn="ctr">
            <a:solidFill>
              <a:schemeClr val="tx1"/>
            </a:solidFill>
            <a:prstDash val="solid"/>
            <a:round/>
            <a:headEnd type="none" w="med" len="med"/>
            <a:tailEnd type="arrow"/>
          </a:ln>
          <a:effectLst/>
        </p:spPr>
      </p:cxnSp>
      <p:sp>
        <p:nvSpPr>
          <p:cNvPr id="26" name="TextBox 25"/>
          <p:cNvSpPr txBox="1"/>
          <p:nvPr/>
        </p:nvSpPr>
        <p:spPr>
          <a:xfrm>
            <a:off x="4139952" y="2204864"/>
            <a:ext cx="1421110" cy="646331"/>
          </a:xfrm>
          <a:prstGeom prst="rect">
            <a:avLst/>
          </a:prstGeom>
          <a:noFill/>
        </p:spPr>
        <p:txBody>
          <a:bodyPr wrap="square" rtlCol="0">
            <a:spAutoFit/>
          </a:bodyPr>
          <a:lstStyle/>
          <a:p>
            <a:r>
              <a:rPr lang="en-US" altLang="zh-CN" sz="1800" dirty="0" smtClean="0"/>
              <a:t>Get block location</a:t>
            </a:r>
            <a:endParaRPr lang="zh-CN" alt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blinds(horizontal)">
                                      <p:cBhvr>
                                        <p:cTn id="15" dur="500"/>
                                        <p:tgtEl>
                                          <p:spTgt spid="26"/>
                                        </p:tgtEl>
                                      </p:cBhvr>
                                    </p:animEffect>
                                  </p:childTnLst>
                                </p:cTn>
                              </p:par>
                              <p:par>
                                <p:cTn id="16" presetID="3" presetClass="entr" presetSubtype="10"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blinds(horizontal)">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blinds(horizontal)">
                                      <p:cBhvr>
                                        <p:cTn id="23" dur="500"/>
                                        <p:tgtEl>
                                          <p:spTgt spid="16"/>
                                        </p:tgtEl>
                                      </p:cBhvr>
                                    </p:animEffect>
                                  </p:childTnLst>
                                </p:cTn>
                              </p:par>
                              <p:par>
                                <p:cTn id="24" presetID="3" presetClass="entr" presetSubtype="1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blinds(horizontal)">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blinds(horizontal)">
                                      <p:cBhvr>
                                        <p:cTn id="31" dur="500"/>
                                        <p:tgtEl>
                                          <p:spTgt spid="23"/>
                                        </p:tgtEl>
                                      </p:cBhvr>
                                    </p:animEffect>
                                  </p:childTnLst>
                                </p:cTn>
                              </p:par>
                              <p:par>
                                <p:cTn id="32" presetID="3" presetClass="entr" presetSubtype="1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blinds(horizontal)">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3" grpId="0"/>
      <p:bldP spid="2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p:txBody>
          <a:bodyPr>
            <a:normAutofit fontScale="90000"/>
          </a:bodyPr>
          <a:lstStyle/>
          <a:p>
            <a:r>
              <a:rPr lang="en-US" altLang="zh-CN" smtClean="0"/>
              <a:t>HDFS</a:t>
            </a:r>
            <a:r>
              <a:rPr lang="zh-CN" altLang="en-US" smtClean="0"/>
              <a:t>关键运行机制</a:t>
            </a:r>
            <a:r>
              <a:rPr lang="en-US" altLang="zh-CN" smtClean="0"/>
              <a:t/>
            </a:r>
            <a:br>
              <a:rPr lang="en-US" altLang="zh-CN" smtClean="0"/>
            </a:br>
            <a:r>
              <a:rPr lang="en-US" altLang="zh-CN" sz="3200" smtClean="0"/>
              <a:t>--</a:t>
            </a:r>
            <a:r>
              <a:rPr lang="zh-CN" altLang="en-US" sz="3200" smtClean="0"/>
              <a:t>读文件流程</a:t>
            </a:r>
          </a:p>
        </p:txBody>
      </p:sp>
      <p:sp>
        <p:nvSpPr>
          <p:cNvPr id="10243" name="内容占位符 2"/>
          <p:cNvSpPr>
            <a:spLocks noGrp="1"/>
          </p:cNvSpPr>
          <p:nvPr>
            <p:ph idx="1"/>
          </p:nvPr>
        </p:nvSpPr>
        <p:spPr/>
        <p:txBody>
          <a:bodyPr>
            <a:normAutofit fontScale="92500"/>
          </a:bodyPr>
          <a:lstStyle/>
          <a:p>
            <a:r>
              <a:rPr lang="zh-CN" altLang="en-US" dirty="0" smtClean="0">
                <a:latin typeface="黑体" pitchFamily="49" charset="-122"/>
                <a:ea typeface="黑体" pitchFamily="49" charset="-122"/>
              </a:rPr>
              <a:t>客户端联系</a:t>
            </a:r>
            <a:r>
              <a:rPr lang="en-US" altLang="zh-CN" dirty="0" err="1" smtClean="0">
                <a:latin typeface="黑体" pitchFamily="49" charset="-122"/>
                <a:ea typeface="黑体" pitchFamily="49" charset="-122"/>
              </a:rPr>
              <a:t>NameNode</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得到所有数据块信息，以及数据块对应的所有数据服务器的位置信息</a:t>
            </a:r>
            <a:endParaRPr lang="en-US" altLang="zh-CN" dirty="0" smtClean="0">
              <a:latin typeface="黑体" pitchFamily="49" charset="-122"/>
              <a:ea typeface="黑体" pitchFamily="49" charset="-122"/>
            </a:endParaRPr>
          </a:p>
          <a:p>
            <a:r>
              <a:rPr lang="zh-CN" altLang="en-US" dirty="0" smtClean="0">
                <a:latin typeface="黑体" pitchFamily="49" charset="-122"/>
                <a:ea typeface="黑体" pitchFamily="49" charset="-122"/>
              </a:rPr>
              <a:t>尝试从某个数据块对应的一组数据服务器中选出一个，进行连接</a:t>
            </a:r>
            <a:endParaRPr lang="en-US" altLang="zh-CN" dirty="0" smtClean="0">
              <a:latin typeface="黑体" pitchFamily="49" charset="-122"/>
              <a:ea typeface="黑体" pitchFamily="49" charset="-122"/>
            </a:endParaRPr>
          </a:p>
          <a:p>
            <a:r>
              <a:rPr lang="zh-CN" altLang="en-US" dirty="0" smtClean="0">
                <a:latin typeface="黑体" pitchFamily="49" charset="-122"/>
                <a:ea typeface="黑体" pitchFamily="49" charset="-122"/>
              </a:rPr>
              <a:t>数据被一个包一个包发送回客户端，等到整个数据块的数据都被读取完了，就会断开此链接，尝试连接下一个数据块对应的数据服务器，整个流程，依次如此反复，直到所有想读的都读取完了为止</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p:txBody>
          <a:bodyPr/>
          <a:lstStyle/>
          <a:p>
            <a:r>
              <a:rPr lang="en-US" altLang="zh-CN" dirty="0" smtClean="0"/>
              <a:t>Google</a:t>
            </a:r>
            <a:r>
              <a:rPr lang="zh-CN" altLang="en-US" dirty="0" smtClean="0"/>
              <a:t>的核心技术</a:t>
            </a:r>
          </a:p>
        </p:txBody>
      </p:sp>
      <p:sp>
        <p:nvSpPr>
          <p:cNvPr id="5123" name="内容占位符 2"/>
          <p:cNvSpPr>
            <a:spLocks noGrp="1"/>
          </p:cNvSpPr>
          <p:nvPr>
            <p:ph idx="1"/>
          </p:nvPr>
        </p:nvSpPr>
        <p:spPr>
          <a:xfrm>
            <a:off x="357188" y="1428750"/>
            <a:ext cx="8229600" cy="3643324"/>
          </a:xfrm>
        </p:spPr>
        <p:txBody>
          <a:bodyPr>
            <a:normAutofit/>
          </a:bodyPr>
          <a:lstStyle/>
          <a:p>
            <a:r>
              <a:rPr lang="en-US" dirty="0" smtClean="0"/>
              <a:t>GFS</a:t>
            </a:r>
            <a:r>
              <a:rPr lang="zh-CN" altLang="en-US" dirty="0" smtClean="0"/>
              <a:t>的架构图</a:t>
            </a:r>
            <a:endParaRPr lang="zh-CN" altLang="en-US" b="1" dirty="0" smtClean="0"/>
          </a:p>
        </p:txBody>
      </p:sp>
      <p:pic>
        <p:nvPicPr>
          <p:cNvPr id="4098" name="Picture 2"/>
          <p:cNvPicPr>
            <a:picLocks noChangeAspect="1" noChangeArrowheads="1"/>
          </p:cNvPicPr>
          <p:nvPr/>
        </p:nvPicPr>
        <p:blipFill>
          <a:blip r:embed="rId3"/>
          <a:srcRect/>
          <a:stretch>
            <a:fillRect/>
          </a:stretch>
        </p:blipFill>
        <p:spPr bwMode="auto">
          <a:xfrm>
            <a:off x="40857" y="2143116"/>
            <a:ext cx="9103143" cy="409099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rPr>
              <a:t>节点失效是常态</a:t>
            </a:r>
            <a:endParaRPr lang="zh-CN" altLang="en-US" dirty="0">
              <a:solidFill>
                <a:schemeClr val="tx1"/>
              </a:solidFill>
            </a:endParaRPr>
          </a:p>
        </p:txBody>
      </p:sp>
      <p:sp>
        <p:nvSpPr>
          <p:cNvPr id="3" name="内容占位符 2"/>
          <p:cNvSpPr>
            <a:spLocks noGrp="1"/>
          </p:cNvSpPr>
          <p:nvPr>
            <p:ph idx="1"/>
          </p:nvPr>
        </p:nvSpPr>
        <p:spPr/>
        <p:txBody>
          <a:bodyPr/>
          <a:lstStyle/>
          <a:p>
            <a:r>
              <a:rPr lang="en-US" altLang="zh-CN" dirty="0" err="1" smtClean="0"/>
              <a:t>DataNode</a:t>
            </a:r>
            <a:r>
              <a:rPr lang="zh-CN" altLang="en-US" dirty="0" smtClean="0"/>
              <a:t>中的磁盘挂了怎么办？</a:t>
            </a:r>
            <a:endParaRPr lang="en-US" altLang="zh-CN" dirty="0" smtClean="0"/>
          </a:p>
          <a:p>
            <a:r>
              <a:rPr lang="en-US" altLang="zh-CN" dirty="0" err="1" smtClean="0"/>
              <a:t>DataNode</a:t>
            </a:r>
            <a:r>
              <a:rPr lang="zh-CN" altLang="en-US" dirty="0" smtClean="0"/>
              <a:t>所在机器挂了怎么办？</a:t>
            </a:r>
            <a:endParaRPr lang="en-US" altLang="zh-CN" dirty="0" smtClean="0"/>
          </a:p>
          <a:p>
            <a:r>
              <a:rPr lang="en-US" altLang="zh-CN" dirty="0" err="1" smtClean="0"/>
              <a:t>NameNode</a:t>
            </a:r>
            <a:r>
              <a:rPr lang="zh-CN" altLang="en-US" dirty="0" smtClean="0"/>
              <a:t>挂了怎么办？</a:t>
            </a:r>
            <a:endParaRPr lang="en-US" altLang="zh-CN" dirty="0" smtClean="0"/>
          </a:p>
          <a:p>
            <a:r>
              <a:rPr lang="en-US" altLang="zh-CN" dirty="0" smtClean="0"/>
              <a:t>Client</a:t>
            </a:r>
            <a:r>
              <a:rPr lang="zh-CN" altLang="en-US" dirty="0" smtClean="0"/>
              <a:t>挂了怎么办？</a:t>
            </a:r>
            <a:endParaRPr lang="zh-CN" alt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solidFill>
                  <a:schemeClr val="tx1"/>
                </a:solidFill>
              </a:rPr>
              <a:t>DataNode</a:t>
            </a:r>
            <a:r>
              <a:rPr lang="zh-CN" altLang="en-US" dirty="0" smtClean="0">
                <a:solidFill>
                  <a:schemeClr val="tx1"/>
                </a:solidFill>
              </a:rPr>
              <a:t>的磁盘挂了怎么办？</a:t>
            </a:r>
            <a:endParaRPr lang="zh-CN" altLang="en-US" dirty="0">
              <a:solidFill>
                <a:schemeClr val="tx1"/>
              </a:solidFill>
            </a:endParaRPr>
          </a:p>
        </p:txBody>
      </p:sp>
      <p:sp>
        <p:nvSpPr>
          <p:cNvPr id="3" name="内容占位符 2"/>
          <p:cNvSpPr>
            <a:spLocks noGrp="1"/>
          </p:cNvSpPr>
          <p:nvPr>
            <p:ph idx="1"/>
          </p:nvPr>
        </p:nvSpPr>
        <p:spPr/>
        <p:txBody>
          <a:bodyPr/>
          <a:lstStyle/>
          <a:p>
            <a:r>
              <a:rPr lang="en-US" altLang="zh-CN" dirty="0" err="1" smtClean="0"/>
              <a:t>DataNode</a:t>
            </a:r>
            <a:r>
              <a:rPr lang="zh-CN" altLang="en-US" dirty="0" smtClean="0"/>
              <a:t>正常服务</a:t>
            </a:r>
            <a:endParaRPr lang="en-US" altLang="zh-CN" dirty="0" smtClean="0"/>
          </a:p>
          <a:p>
            <a:r>
              <a:rPr lang="zh-CN" altLang="en-US" dirty="0" smtClean="0"/>
              <a:t>坏掉的磁盘上的数据尽快通知</a:t>
            </a:r>
            <a:r>
              <a:rPr lang="en-US" altLang="zh-CN" dirty="0" err="1" smtClean="0"/>
              <a:t>NameNode</a:t>
            </a:r>
            <a:endParaRPr lang="zh-CN" alt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solidFill>
                  <a:schemeClr val="tx1"/>
                </a:solidFill>
              </a:rPr>
              <a:t>DataNode</a:t>
            </a:r>
            <a:r>
              <a:rPr lang="zh-CN" altLang="en-US" dirty="0" smtClean="0">
                <a:solidFill>
                  <a:schemeClr val="tx1"/>
                </a:solidFill>
              </a:rPr>
              <a:t>所在机器挂了怎么办？</a:t>
            </a:r>
            <a:endParaRPr lang="zh-CN" altLang="en-US" dirty="0">
              <a:solidFill>
                <a:schemeClr val="tx1"/>
              </a:solidFill>
            </a:endParaRPr>
          </a:p>
        </p:txBody>
      </p:sp>
      <p:sp>
        <p:nvSpPr>
          <p:cNvPr id="3" name="内容占位符 2"/>
          <p:cNvSpPr>
            <a:spLocks noGrp="1"/>
          </p:cNvSpPr>
          <p:nvPr>
            <p:ph idx="1"/>
          </p:nvPr>
        </p:nvSpPr>
        <p:spPr/>
        <p:txBody>
          <a:bodyPr/>
          <a:lstStyle/>
          <a:p>
            <a:r>
              <a:rPr lang="zh-CN" altLang="en-US" dirty="0" smtClean="0"/>
              <a:t>问：</a:t>
            </a:r>
            <a:r>
              <a:rPr lang="en-US" altLang="zh-CN" dirty="0" err="1" smtClean="0"/>
              <a:t>NameNode</a:t>
            </a:r>
            <a:r>
              <a:rPr lang="zh-CN" altLang="en-US" dirty="0" smtClean="0"/>
              <a:t>怎么知道</a:t>
            </a:r>
            <a:r>
              <a:rPr lang="en-US" altLang="zh-CN" dirty="0" err="1" smtClean="0"/>
              <a:t>DataNode</a:t>
            </a:r>
            <a:r>
              <a:rPr lang="zh-CN" altLang="en-US" dirty="0" smtClean="0"/>
              <a:t>挂掉了？</a:t>
            </a:r>
            <a:endParaRPr lang="en-US" altLang="zh-CN" dirty="0" smtClean="0"/>
          </a:p>
          <a:p>
            <a:r>
              <a:rPr lang="zh-CN" altLang="en-US" dirty="0" smtClean="0"/>
              <a:t>答：</a:t>
            </a:r>
            <a:r>
              <a:rPr lang="en-US" altLang="zh-CN" dirty="0" err="1" smtClean="0"/>
              <a:t>datanode</a:t>
            </a:r>
            <a:r>
              <a:rPr lang="zh-CN" altLang="en-US" dirty="0" smtClean="0"/>
              <a:t>每</a:t>
            </a:r>
            <a:r>
              <a:rPr lang="en-US" altLang="zh-CN" dirty="0" smtClean="0"/>
              <a:t>3</a:t>
            </a:r>
            <a:r>
              <a:rPr lang="zh-CN" altLang="en-US" dirty="0" smtClean="0"/>
              <a:t>秒钟向</a:t>
            </a:r>
            <a:r>
              <a:rPr lang="en-US" altLang="zh-CN" dirty="0" err="1" smtClean="0"/>
              <a:t>namenode</a:t>
            </a:r>
            <a:r>
              <a:rPr lang="zh-CN" altLang="en-US" dirty="0" smtClean="0"/>
              <a:t>发送心跳，如果</a:t>
            </a:r>
            <a:r>
              <a:rPr lang="en-US" altLang="zh-CN" dirty="0" smtClean="0"/>
              <a:t>10</a:t>
            </a:r>
            <a:r>
              <a:rPr lang="zh-CN" altLang="en-US" dirty="0" smtClean="0"/>
              <a:t>分钟</a:t>
            </a:r>
            <a:r>
              <a:rPr lang="en-US" altLang="zh-CN" dirty="0" err="1" smtClean="0"/>
              <a:t>datanode</a:t>
            </a:r>
            <a:r>
              <a:rPr lang="zh-CN" altLang="en-US" dirty="0" smtClean="0"/>
              <a:t>没有向</a:t>
            </a:r>
            <a:r>
              <a:rPr lang="en-US" altLang="zh-CN" dirty="0" err="1" smtClean="0"/>
              <a:t>namenode</a:t>
            </a:r>
            <a:r>
              <a:rPr lang="zh-CN" altLang="en-US" dirty="0" smtClean="0"/>
              <a:t>发送心跳，则</a:t>
            </a:r>
            <a:r>
              <a:rPr lang="en-US" altLang="zh-CN" dirty="0" err="1" smtClean="0"/>
              <a:t>namenode</a:t>
            </a:r>
            <a:r>
              <a:rPr lang="zh-CN" altLang="en-US" dirty="0" smtClean="0"/>
              <a:t>认为该</a:t>
            </a:r>
            <a:r>
              <a:rPr lang="en-US" altLang="zh-CN" dirty="0" err="1" smtClean="0"/>
              <a:t>datanode</a:t>
            </a:r>
            <a:r>
              <a:rPr lang="zh-CN" altLang="en-US" dirty="0" smtClean="0"/>
              <a:t>已经</a:t>
            </a:r>
            <a:r>
              <a:rPr lang="en-US" altLang="zh-CN" dirty="0" smtClean="0"/>
              <a:t>dead</a:t>
            </a:r>
            <a:r>
              <a:rPr lang="zh-CN" altLang="en-US" dirty="0" smtClean="0"/>
              <a:t>，</a:t>
            </a:r>
            <a:r>
              <a:rPr lang="en-US" altLang="zh-CN" dirty="0" err="1" smtClean="0"/>
              <a:t>namenode</a:t>
            </a:r>
            <a:r>
              <a:rPr lang="zh-CN" altLang="en-US" dirty="0" smtClean="0"/>
              <a:t>将取出该</a:t>
            </a:r>
            <a:r>
              <a:rPr lang="en-US" altLang="zh-CN" dirty="0" err="1" smtClean="0"/>
              <a:t>datanode</a:t>
            </a:r>
            <a:r>
              <a:rPr lang="zh-CN" altLang="en-US" dirty="0" smtClean="0"/>
              <a:t>上对应的</a:t>
            </a:r>
            <a:r>
              <a:rPr lang="en-US" altLang="zh-CN" dirty="0" smtClean="0"/>
              <a:t>block</a:t>
            </a:r>
            <a:r>
              <a:rPr lang="zh-CN" altLang="en-US" dirty="0" smtClean="0"/>
              <a:t>，对其进行复制。</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solidFill>
                  <a:schemeClr val="tx1"/>
                </a:solidFill>
              </a:rPr>
              <a:t>NameNode</a:t>
            </a:r>
            <a:r>
              <a:rPr lang="zh-CN" altLang="en-US" dirty="0" smtClean="0">
                <a:solidFill>
                  <a:schemeClr val="tx1"/>
                </a:solidFill>
              </a:rPr>
              <a:t>挂了怎么办？</a:t>
            </a:r>
            <a:endParaRPr lang="zh-CN" altLang="en-US" dirty="0">
              <a:solidFill>
                <a:schemeClr val="tx1"/>
              </a:solidFill>
            </a:endParaRPr>
          </a:p>
        </p:txBody>
      </p:sp>
      <p:sp>
        <p:nvSpPr>
          <p:cNvPr id="3" name="内容占位符 2"/>
          <p:cNvSpPr>
            <a:spLocks noGrp="1"/>
          </p:cNvSpPr>
          <p:nvPr>
            <p:ph idx="1"/>
          </p:nvPr>
        </p:nvSpPr>
        <p:spPr/>
        <p:txBody>
          <a:bodyPr/>
          <a:lstStyle/>
          <a:p>
            <a:r>
              <a:rPr lang="zh-CN" altLang="en-US" dirty="0" smtClean="0"/>
              <a:t>持久化元数据</a:t>
            </a:r>
            <a:endParaRPr lang="en-US" altLang="zh-CN" dirty="0" smtClean="0"/>
          </a:p>
          <a:p>
            <a:pPr lvl="1"/>
            <a:r>
              <a:rPr lang="zh-CN" altLang="en-US" dirty="0" smtClean="0"/>
              <a:t>操作日志（</a:t>
            </a:r>
            <a:r>
              <a:rPr lang="en-US" altLang="zh-CN" dirty="0" smtClean="0"/>
              <a:t>edit log</a:t>
            </a:r>
            <a:r>
              <a:rPr lang="zh-CN" altLang="en-US" dirty="0" smtClean="0"/>
              <a:t>）</a:t>
            </a:r>
            <a:endParaRPr lang="en-US" altLang="zh-CN" dirty="0" smtClean="0"/>
          </a:p>
          <a:p>
            <a:pPr lvl="2"/>
            <a:r>
              <a:rPr lang="zh-CN" altLang="en-US" dirty="0" smtClean="0"/>
              <a:t>记录文件创建，删除，修改文件属性等操作</a:t>
            </a:r>
            <a:endParaRPr lang="en-US" altLang="zh-CN" dirty="0" smtClean="0"/>
          </a:p>
          <a:p>
            <a:pPr lvl="1"/>
            <a:r>
              <a:rPr lang="en-US" altLang="zh-CN" dirty="0" err="1" smtClean="0"/>
              <a:t>Fsimage</a:t>
            </a:r>
            <a:endParaRPr lang="en-US" altLang="zh-CN" dirty="0" smtClean="0"/>
          </a:p>
          <a:p>
            <a:pPr lvl="2"/>
            <a:r>
              <a:rPr lang="zh-CN" altLang="en-US" dirty="0" smtClean="0"/>
              <a:t>包含完整的命名空间</a:t>
            </a:r>
            <a:endParaRPr lang="en-US" altLang="zh-CN" dirty="0" smtClean="0"/>
          </a:p>
          <a:p>
            <a:pPr lvl="2"/>
            <a:r>
              <a:rPr lang="en-US" altLang="zh-CN" dirty="0" smtClean="0"/>
              <a:t>File -&gt; Block</a:t>
            </a:r>
            <a:r>
              <a:rPr lang="zh-CN" altLang="en-US" dirty="0" smtClean="0"/>
              <a:t>的映射关系</a:t>
            </a:r>
            <a:endParaRPr lang="en-US" altLang="zh-CN" dirty="0" smtClean="0"/>
          </a:p>
          <a:p>
            <a:pPr lvl="2"/>
            <a:r>
              <a:rPr lang="zh-CN" altLang="en-US" dirty="0" smtClean="0"/>
              <a:t>文件的属性（</a:t>
            </a:r>
            <a:r>
              <a:rPr lang="en-US" altLang="zh-CN" dirty="0" smtClean="0"/>
              <a:t>ACL, quota, </a:t>
            </a:r>
            <a:r>
              <a:rPr lang="zh-CN" altLang="en-US" dirty="0" smtClean="0"/>
              <a:t>修改时间等）</a:t>
            </a:r>
            <a:r>
              <a:rPr lang="en-US" altLang="zh-CN" dirty="0" smtClean="0"/>
              <a:t> </a:t>
            </a:r>
          </a:p>
          <a:p>
            <a:pPr lvl="2"/>
            <a:endParaRPr lang="en-US" altLang="zh-CN" dirty="0" smtClean="0"/>
          </a:p>
          <a:p>
            <a:pPr lvl="2">
              <a:buNone/>
            </a:pPr>
            <a:endParaRPr lang="zh-CN" alt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solidFill>
                  <a:schemeClr val="tx1"/>
                </a:solidFill>
              </a:rPr>
              <a:t>NameNode</a:t>
            </a:r>
            <a:r>
              <a:rPr lang="zh-CN" altLang="en-US" dirty="0" smtClean="0">
                <a:solidFill>
                  <a:schemeClr val="tx1"/>
                </a:solidFill>
              </a:rPr>
              <a:t>挂了怎么办？</a:t>
            </a:r>
            <a:endParaRPr lang="zh-CN" altLang="en-US" dirty="0"/>
          </a:p>
        </p:txBody>
      </p:sp>
      <p:sp>
        <p:nvSpPr>
          <p:cNvPr id="3" name="内容占位符 2"/>
          <p:cNvSpPr>
            <a:spLocks noGrp="1"/>
          </p:cNvSpPr>
          <p:nvPr>
            <p:ph idx="1"/>
          </p:nvPr>
        </p:nvSpPr>
        <p:spPr>
          <a:xfrm>
            <a:off x="457200" y="1600200"/>
            <a:ext cx="8229600" cy="4614882"/>
          </a:xfrm>
        </p:spPr>
        <p:txBody>
          <a:bodyPr>
            <a:normAutofit lnSpcReduction="10000"/>
          </a:bodyPr>
          <a:lstStyle/>
          <a:p>
            <a:r>
              <a:rPr lang="en-US" altLang="zh-CN" dirty="0" smtClean="0"/>
              <a:t>Secondary </a:t>
            </a:r>
            <a:r>
              <a:rPr lang="en-US" altLang="zh-CN" dirty="0" err="1" smtClean="0"/>
              <a:t>NameNode</a:t>
            </a:r>
            <a:endParaRPr lang="en-US" altLang="zh-CN" dirty="0" smtClean="0"/>
          </a:p>
          <a:p>
            <a:pPr lvl="1"/>
            <a:r>
              <a:rPr lang="zh-CN" altLang="en-US" dirty="0" smtClean="0"/>
              <a:t>将</a:t>
            </a:r>
            <a:r>
              <a:rPr lang="en-US" altLang="zh-CN" dirty="0" err="1" smtClean="0"/>
              <a:t>NameNode</a:t>
            </a:r>
            <a:r>
              <a:rPr lang="zh-CN" altLang="en-US" dirty="0" smtClean="0"/>
              <a:t>的</a:t>
            </a:r>
            <a:r>
              <a:rPr lang="en-US" altLang="zh-CN" dirty="0" err="1" smtClean="0"/>
              <a:t>fsimage</a:t>
            </a:r>
            <a:r>
              <a:rPr lang="zh-CN" altLang="en-US" dirty="0" smtClean="0"/>
              <a:t>与</a:t>
            </a:r>
            <a:r>
              <a:rPr lang="en-US" altLang="zh-CN" dirty="0" smtClean="0"/>
              <a:t>edit log</a:t>
            </a:r>
            <a:r>
              <a:rPr lang="zh-CN" altLang="en-US" dirty="0" smtClean="0"/>
              <a:t>从</a:t>
            </a:r>
            <a:r>
              <a:rPr lang="en-US" altLang="zh-CN" dirty="0" err="1" smtClean="0"/>
              <a:t>Namenode</a:t>
            </a:r>
            <a:r>
              <a:rPr lang="zh-CN" altLang="en-US" dirty="0" smtClean="0"/>
              <a:t>复制到临时目录</a:t>
            </a:r>
            <a:endParaRPr lang="en-US" altLang="zh-CN" dirty="0" smtClean="0"/>
          </a:p>
          <a:p>
            <a:pPr lvl="1"/>
            <a:r>
              <a:rPr lang="zh-CN" altLang="en-US" dirty="0" smtClean="0"/>
              <a:t>将</a:t>
            </a:r>
            <a:r>
              <a:rPr lang="en-US" altLang="zh-CN" dirty="0" err="1" smtClean="0"/>
              <a:t>fsimage</a:t>
            </a:r>
            <a:r>
              <a:rPr lang="zh-CN" altLang="en-US" dirty="0" smtClean="0"/>
              <a:t>同</a:t>
            </a:r>
            <a:r>
              <a:rPr lang="en-US" altLang="zh-CN" dirty="0" smtClean="0"/>
              <a:t>edit log</a:t>
            </a:r>
            <a:r>
              <a:rPr lang="zh-CN" altLang="en-US" dirty="0" smtClean="0"/>
              <a:t>合并，并产生新的</a:t>
            </a:r>
            <a:r>
              <a:rPr lang="en-US" altLang="zh-CN" dirty="0" err="1" smtClean="0"/>
              <a:t>fsimage</a:t>
            </a:r>
            <a:r>
              <a:rPr lang="zh-CN" altLang="en-US" dirty="0" smtClean="0"/>
              <a:t> （减少启动时间）</a:t>
            </a:r>
            <a:endParaRPr lang="en-US" altLang="zh-CN" dirty="0" smtClean="0"/>
          </a:p>
          <a:p>
            <a:pPr lvl="1"/>
            <a:r>
              <a:rPr lang="zh-CN" altLang="en-US" dirty="0" smtClean="0"/>
              <a:t>将产生的新的</a:t>
            </a:r>
            <a:r>
              <a:rPr lang="en-US" altLang="zh-CN" dirty="0" err="1" smtClean="0"/>
              <a:t>fsimage</a:t>
            </a:r>
            <a:r>
              <a:rPr lang="zh-CN" altLang="en-US" dirty="0" smtClean="0"/>
              <a:t>上传给</a:t>
            </a:r>
            <a:r>
              <a:rPr lang="en-US" altLang="zh-CN" dirty="0" err="1" smtClean="0"/>
              <a:t>NameNode</a:t>
            </a:r>
            <a:endParaRPr lang="en-US" altLang="zh-CN" dirty="0" smtClean="0"/>
          </a:p>
          <a:p>
            <a:pPr lvl="1"/>
            <a:r>
              <a:rPr lang="zh-CN" altLang="en-US" dirty="0" smtClean="0"/>
              <a:t>清除</a:t>
            </a:r>
            <a:r>
              <a:rPr lang="en-US" altLang="zh-CN" dirty="0" err="1" smtClean="0"/>
              <a:t>NameNode</a:t>
            </a:r>
            <a:r>
              <a:rPr lang="zh-CN" altLang="en-US" dirty="0" smtClean="0"/>
              <a:t>中的</a:t>
            </a:r>
            <a:r>
              <a:rPr lang="en-US" altLang="zh-CN" dirty="0" smtClean="0"/>
              <a:t>edit log</a:t>
            </a:r>
          </a:p>
          <a:p>
            <a:pPr lvl="1">
              <a:buNone/>
            </a:pPr>
            <a:endParaRPr lang="en-US" altLang="zh-CN" dirty="0" smtClean="0"/>
          </a:p>
          <a:p>
            <a:pPr lvl="1">
              <a:buNone/>
            </a:pPr>
            <a:r>
              <a:rPr lang="en-US" altLang="zh-CN" dirty="0" smtClean="0"/>
              <a:t>[</a:t>
            </a:r>
            <a:r>
              <a:rPr lang="zh-CN" altLang="en-US" dirty="0" smtClean="0"/>
              <a:t>注</a:t>
            </a:r>
            <a:r>
              <a:rPr lang="en-US" altLang="zh-CN" dirty="0" smtClean="0"/>
              <a:t>]</a:t>
            </a:r>
            <a:r>
              <a:rPr lang="zh-CN" altLang="en-US" dirty="0" smtClean="0"/>
              <a:t>： </a:t>
            </a:r>
            <a:r>
              <a:rPr lang="en-US" altLang="zh-CN" dirty="0" smtClean="0"/>
              <a:t>Secondary </a:t>
            </a:r>
            <a:r>
              <a:rPr lang="en-US" altLang="zh-CN" dirty="0" err="1" smtClean="0"/>
              <a:t>NameNode</a:t>
            </a:r>
            <a:r>
              <a:rPr lang="zh-CN" altLang="en-US" dirty="0" smtClean="0"/>
              <a:t>仅仅对</a:t>
            </a:r>
            <a:r>
              <a:rPr lang="en-US" altLang="zh-CN" dirty="0" err="1" smtClean="0"/>
              <a:t>NameNode</a:t>
            </a:r>
            <a:r>
              <a:rPr lang="zh-CN" altLang="en-US" dirty="0" smtClean="0"/>
              <a:t>中元数据提供冷备方案</a:t>
            </a:r>
            <a:endParaRPr lang="en-US" altLang="zh-CN" dirty="0" smtClean="0"/>
          </a:p>
          <a:p>
            <a:pPr lvl="1">
              <a:buNone/>
            </a:pPr>
            <a:endParaRPr lang="en-US" altLang="zh-CN" dirty="0" smtClean="0"/>
          </a:p>
          <a:p>
            <a:pPr lvl="1"/>
            <a:endParaRPr lang="en-US" altLang="zh-CN" dirty="0" smtClean="0"/>
          </a:p>
          <a:p>
            <a:pPr lvl="1"/>
            <a:endParaRPr lang="zh-CN" alt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Secondary </a:t>
            </a:r>
            <a:r>
              <a:rPr lang="en-US" altLang="zh-CN" dirty="0" err="1" smtClean="0"/>
              <a:t>NameNode</a:t>
            </a:r>
            <a:endParaRPr lang="en-US" altLang="zh-CN" dirty="0" smtClean="0"/>
          </a:p>
        </p:txBody>
      </p:sp>
      <p:sp>
        <p:nvSpPr>
          <p:cNvPr id="3" name="内容占位符 2"/>
          <p:cNvSpPr>
            <a:spLocks noGrp="1"/>
          </p:cNvSpPr>
          <p:nvPr>
            <p:ph idx="1"/>
          </p:nvPr>
        </p:nvSpPr>
        <p:spPr>
          <a:xfrm>
            <a:off x="457200" y="1600200"/>
            <a:ext cx="8229600" cy="4614882"/>
          </a:xfrm>
        </p:spPr>
        <p:txBody>
          <a:bodyPr>
            <a:normAutofit/>
          </a:bodyPr>
          <a:lstStyle/>
          <a:p>
            <a:pPr lvl="1">
              <a:buNone/>
            </a:pPr>
            <a:endParaRPr lang="en-US" altLang="zh-CN" dirty="0" smtClean="0"/>
          </a:p>
          <a:p>
            <a:pPr lvl="1"/>
            <a:endParaRPr lang="en-US" altLang="zh-CN" dirty="0" smtClean="0"/>
          </a:p>
          <a:p>
            <a:pPr lvl="1"/>
            <a:endParaRPr lang="zh-CN" altLang="en-US" dirty="0"/>
          </a:p>
        </p:txBody>
      </p:sp>
      <p:pic>
        <p:nvPicPr>
          <p:cNvPr id="1026" name="Picture 2"/>
          <p:cNvPicPr>
            <a:picLocks noChangeAspect="1" noChangeArrowheads="1"/>
          </p:cNvPicPr>
          <p:nvPr/>
        </p:nvPicPr>
        <p:blipFill>
          <a:blip r:embed="rId2"/>
          <a:srcRect/>
          <a:stretch>
            <a:fillRect/>
          </a:stretch>
        </p:blipFill>
        <p:spPr bwMode="auto">
          <a:xfrm>
            <a:off x="1857356" y="1214421"/>
            <a:ext cx="6143668" cy="52149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chemeClr val="tx1"/>
                </a:solidFill>
              </a:rPr>
              <a:t>Client</a:t>
            </a:r>
            <a:r>
              <a:rPr lang="zh-CN" altLang="en-US" dirty="0" smtClean="0">
                <a:solidFill>
                  <a:schemeClr val="tx1"/>
                </a:solidFill>
              </a:rPr>
              <a:t>挂了怎么办？</a:t>
            </a:r>
            <a:endParaRPr lang="zh-CN" altLang="en-US" dirty="0">
              <a:solidFill>
                <a:schemeClr val="tx1"/>
              </a:solidFill>
            </a:endParaRPr>
          </a:p>
        </p:txBody>
      </p:sp>
      <p:sp>
        <p:nvSpPr>
          <p:cNvPr id="3" name="内容占位符 2"/>
          <p:cNvSpPr>
            <a:spLocks noGrp="1"/>
          </p:cNvSpPr>
          <p:nvPr>
            <p:ph idx="1"/>
          </p:nvPr>
        </p:nvSpPr>
        <p:spPr/>
        <p:txBody>
          <a:bodyPr/>
          <a:lstStyle/>
          <a:p>
            <a:r>
              <a:rPr lang="zh-CN" altLang="en-US" dirty="0" smtClean="0"/>
              <a:t>问： </a:t>
            </a:r>
            <a:r>
              <a:rPr lang="en-US" altLang="zh-CN" dirty="0" smtClean="0"/>
              <a:t>Client </a:t>
            </a:r>
            <a:r>
              <a:rPr lang="zh-CN" altLang="en-US" dirty="0" smtClean="0"/>
              <a:t>所在机器挂了有什么影响？</a:t>
            </a:r>
            <a:endParaRPr lang="en-US" altLang="zh-CN" dirty="0" smtClean="0"/>
          </a:p>
          <a:p>
            <a:r>
              <a:rPr lang="zh-CN" altLang="en-US" dirty="0" smtClean="0"/>
              <a:t>答：一致性问题</a:t>
            </a:r>
            <a:endParaRPr lang="en-US" altLang="zh-CN" dirty="0" smtClean="0"/>
          </a:p>
          <a:p>
            <a:endParaRPr lang="zh-CN" altLang="en-US" dirty="0"/>
          </a:p>
        </p:txBody>
      </p:sp>
      <p:pic>
        <p:nvPicPr>
          <p:cNvPr id="4" name="Picture 4"/>
          <p:cNvPicPr>
            <a:picLocks noChangeAspect="1" noChangeArrowheads="1"/>
          </p:cNvPicPr>
          <p:nvPr/>
        </p:nvPicPr>
        <p:blipFill>
          <a:blip r:embed="rId2" cstate="print"/>
          <a:srcRect/>
          <a:stretch>
            <a:fillRect/>
          </a:stretch>
        </p:blipFill>
        <p:spPr bwMode="auto">
          <a:xfrm>
            <a:off x="637075" y="3481786"/>
            <a:ext cx="1677168" cy="1164497"/>
          </a:xfrm>
          <a:prstGeom prst="rect">
            <a:avLst/>
          </a:prstGeom>
          <a:noFill/>
          <a:ln w="9525" cap="flat" cmpd="sng" algn="ctr">
            <a:noFill/>
            <a:prstDash val="solid"/>
            <a:miter lim="800000"/>
            <a:headEnd/>
            <a:tailEnd/>
          </a:ln>
        </p:spPr>
      </p:pic>
      <p:pic>
        <p:nvPicPr>
          <p:cNvPr id="5" name="Picture 5"/>
          <p:cNvPicPr>
            <a:picLocks noChangeAspect="1" noChangeArrowheads="1"/>
          </p:cNvPicPr>
          <p:nvPr/>
        </p:nvPicPr>
        <p:blipFill>
          <a:blip r:embed="rId3" cstate="print"/>
          <a:srcRect/>
          <a:stretch>
            <a:fillRect/>
          </a:stretch>
        </p:blipFill>
        <p:spPr bwMode="auto">
          <a:xfrm>
            <a:off x="6436977" y="3481786"/>
            <a:ext cx="871541" cy="1157172"/>
          </a:xfrm>
          <a:prstGeom prst="rect">
            <a:avLst/>
          </a:prstGeom>
          <a:noFill/>
          <a:ln w="9525" cap="flat" cmpd="sng" algn="ctr">
            <a:noFill/>
            <a:prstDash val="solid"/>
            <a:miter lim="800000"/>
            <a:headEnd/>
            <a:tailEnd/>
          </a:ln>
        </p:spPr>
      </p:pic>
      <p:cxnSp>
        <p:nvCxnSpPr>
          <p:cNvPr id="9" name="直接箭头连接符 8"/>
          <p:cNvCxnSpPr/>
          <p:nvPr/>
        </p:nvCxnSpPr>
        <p:spPr bwMode="auto">
          <a:xfrm>
            <a:off x="2314243" y="4003166"/>
            <a:ext cx="4122734" cy="1588"/>
          </a:xfrm>
          <a:prstGeom prst="straightConnector1">
            <a:avLst/>
          </a:prstGeom>
          <a:noFill/>
          <a:ln w="9525" cap="flat" cmpd="sng" algn="ctr">
            <a:solidFill>
              <a:schemeClr val="tx1"/>
            </a:solidFill>
            <a:prstDash val="solid"/>
            <a:round/>
            <a:headEnd type="none" w="med" len="med"/>
            <a:tailEnd type="arrow"/>
          </a:ln>
          <a:effectLst/>
        </p:spPr>
      </p:cxnSp>
      <p:sp>
        <p:nvSpPr>
          <p:cNvPr id="11" name="TextBox 10"/>
          <p:cNvSpPr txBox="1"/>
          <p:nvPr/>
        </p:nvSpPr>
        <p:spPr>
          <a:xfrm>
            <a:off x="3423596" y="3297120"/>
            <a:ext cx="2084508" cy="784830"/>
          </a:xfrm>
          <a:prstGeom prst="rect">
            <a:avLst/>
          </a:prstGeom>
          <a:noFill/>
        </p:spPr>
        <p:txBody>
          <a:bodyPr wrap="square" rtlCol="0">
            <a:spAutoFit/>
          </a:bodyPr>
          <a:lstStyle/>
          <a:p>
            <a:r>
              <a:rPr lang="en-US" altLang="zh-CN" sz="1800" dirty="0" smtClean="0"/>
              <a:t>Create file,</a:t>
            </a:r>
          </a:p>
          <a:p>
            <a:r>
              <a:rPr lang="en-US" altLang="zh-CN" sz="1800" dirty="0" smtClean="0"/>
              <a:t>get lease </a:t>
            </a:r>
          </a:p>
        </p:txBody>
      </p:sp>
      <p:cxnSp>
        <p:nvCxnSpPr>
          <p:cNvPr id="29" name="曲线连接符 28"/>
          <p:cNvCxnSpPr>
            <a:stCxn id="4" idx="2"/>
            <a:endCxn id="5" idx="2"/>
          </p:cNvCxnSpPr>
          <p:nvPr/>
        </p:nvCxnSpPr>
        <p:spPr bwMode="auto">
          <a:xfrm rot="5400000" flipH="1" flipV="1">
            <a:off x="4170540" y="1944076"/>
            <a:ext cx="7325" cy="5397089"/>
          </a:xfrm>
          <a:prstGeom prst="curvedConnector3">
            <a:avLst>
              <a:gd name="adj1" fmla="val -3120819"/>
            </a:avLst>
          </a:prstGeom>
          <a:noFill/>
          <a:ln w="9525" cap="flat" cmpd="sng" algn="ctr">
            <a:solidFill>
              <a:schemeClr val="tx1"/>
            </a:solidFill>
            <a:prstDash val="solid"/>
            <a:round/>
            <a:headEnd type="none" w="med" len="med"/>
            <a:tailEnd type="arrow"/>
          </a:ln>
          <a:effectLst/>
        </p:spPr>
      </p:cxnSp>
      <p:sp>
        <p:nvSpPr>
          <p:cNvPr id="30" name="TextBox 29"/>
          <p:cNvSpPr txBox="1"/>
          <p:nvPr/>
        </p:nvSpPr>
        <p:spPr>
          <a:xfrm>
            <a:off x="3423596" y="4646283"/>
            <a:ext cx="1384194" cy="646331"/>
          </a:xfrm>
          <a:prstGeom prst="rect">
            <a:avLst/>
          </a:prstGeom>
          <a:noFill/>
        </p:spPr>
        <p:txBody>
          <a:bodyPr wrap="square" rtlCol="0">
            <a:spAutoFit/>
          </a:bodyPr>
          <a:lstStyle/>
          <a:p>
            <a:r>
              <a:rPr lang="en-US" altLang="zh-CN" sz="1800" dirty="0" smtClean="0"/>
              <a:t>Renew lease</a:t>
            </a:r>
            <a:endParaRPr lang="zh-CN" altLang="en-US" sz="1800" dirty="0"/>
          </a:p>
        </p:txBody>
      </p:sp>
      <p:sp>
        <p:nvSpPr>
          <p:cNvPr id="31" name="爆炸形 2 30"/>
          <p:cNvSpPr/>
          <p:nvPr/>
        </p:nvSpPr>
        <p:spPr bwMode="auto">
          <a:xfrm>
            <a:off x="0" y="3297120"/>
            <a:ext cx="3118321" cy="1314331"/>
          </a:xfrm>
          <a:prstGeom prst="irregularSeal2">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altLang="zh-CN" sz="3200" b="1" i="0" u="none" strike="noStrike" cap="none" normalizeH="0" baseline="0" dirty="0" smtClean="0">
                <a:ln>
                  <a:noFill/>
                </a:ln>
                <a:solidFill>
                  <a:schemeClr val="tx1"/>
                </a:solidFill>
                <a:effectLst/>
                <a:latin typeface="Arial" charset="0"/>
                <a:ea typeface="华文黑体" charset="-122"/>
              </a:rPr>
              <a:t>Crash</a:t>
            </a:r>
            <a:endParaRPr kumimoji="0" lang="zh-CN" altLang="en-US" sz="3200" b="1" i="0" u="none" strike="noStrike" cap="none" normalizeH="0" baseline="0" dirty="0" smtClean="0">
              <a:ln>
                <a:noFill/>
              </a:ln>
              <a:solidFill>
                <a:schemeClr val="tx1"/>
              </a:solidFill>
              <a:effectLst/>
              <a:latin typeface="Arial" charset="0"/>
              <a:ea typeface="华文黑体" charset="-122"/>
            </a:endParaRPr>
          </a:p>
        </p:txBody>
      </p:sp>
      <p:cxnSp>
        <p:nvCxnSpPr>
          <p:cNvPr id="33" name="形状 32"/>
          <p:cNvCxnSpPr>
            <a:stCxn id="5" idx="0"/>
            <a:endCxn id="5" idx="3"/>
          </p:cNvCxnSpPr>
          <p:nvPr/>
        </p:nvCxnSpPr>
        <p:spPr bwMode="auto">
          <a:xfrm rot="16200000" flipH="1">
            <a:off x="6801340" y="3553194"/>
            <a:ext cx="578586" cy="435770"/>
          </a:xfrm>
          <a:prstGeom prst="curvedConnector4">
            <a:avLst>
              <a:gd name="adj1" fmla="val -39510"/>
              <a:gd name="adj2" fmla="val 152459"/>
            </a:avLst>
          </a:prstGeom>
          <a:noFill/>
          <a:ln w="9525" cap="flat" cmpd="sng" algn="ctr">
            <a:solidFill>
              <a:schemeClr val="tx1"/>
            </a:solidFill>
            <a:prstDash val="solid"/>
            <a:round/>
            <a:headEnd type="none" w="med" len="med"/>
            <a:tailEnd type="arrow"/>
          </a:ln>
          <a:effectLst/>
        </p:spPr>
      </p:cxnSp>
      <p:sp>
        <p:nvSpPr>
          <p:cNvPr id="34" name="TextBox 33"/>
          <p:cNvSpPr txBox="1"/>
          <p:nvPr/>
        </p:nvSpPr>
        <p:spPr>
          <a:xfrm>
            <a:off x="6872747" y="2821578"/>
            <a:ext cx="2023455" cy="369332"/>
          </a:xfrm>
          <a:prstGeom prst="rect">
            <a:avLst/>
          </a:prstGeom>
          <a:noFill/>
        </p:spPr>
        <p:txBody>
          <a:bodyPr wrap="square" rtlCol="0">
            <a:spAutoFit/>
          </a:bodyPr>
          <a:lstStyle/>
          <a:p>
            <a:r>
              <a:rPr lang="en-US" altLang="zh-CN" sz="1800" dirty="0" smtClean="0"/>
              <a:t>Lease recovery</a:t>
            </a:r>
            <a:endParaRPr lang="zh-CN" alt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par>
                                <p:cTn id="13" presetID="3" presetClass="entr" presetSubtype="1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blinds(horizontal)">
                                      <p:cBhvr>
                                        <p:cTn id="20" dur="500"/>
                                        <p:tgtEl>
                                          <p:spTgt spid="29"/>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blinds(horizontal)">
                                      <p:cBhvr>
                                        <p:cTn id="23" dur="500"/>
                                        <p:tgtEl>
                                          <p:spTgt spid="30"/>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blinds(horizontal)">
                                      <p:cBhvr>
                                        <p:cTn id="28" dur="500"/>
                                        <p:tgtEl>
                                          <p:spTgt spid="31"/>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blinds(horizontal)">
                                      <p:cBhvr>
                                        <p:cTn id="33" dur="500"/>
                                        <p:tgtEl>
                                          <p:spTgt spid="34"/>
                                        </p:tgtEl>
                                      </p:cBhvr>
                                    </p:animEffect>
                                  </p:childTnLst>
                                </p:cTn>
                              </p:par>
                              <p:par>
                                <p:cTn id="34" presetID="3" presetClass="entr" presetSubtype="10" fill="hold"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blinds(horizontal)">
                                      <p:cBhvr>
                                        <p:cTn id="3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0" grpId="0"/>
      <p:bldP spid="31" grpId="0" animBg="1"/>
      <p:bldP spid="3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chemeClr val="tx1"/>
                </a:solidFill>
              </a:rPr>
              <a:t>write-once-read-many</a:t>
            </a:r>
            <a:endParaRPr lang="zh-CN" altLang="en-US" dirty="0">
              <a:solidFill>
                <a:schemeClr val="tx1"/>
              </a:solidFill>
            </a:endParaRPr>
          </a:p>
        </p:txBody>
      </p:sp>
      <p:sp>
        <p:nvSpPr>
          <p:cNvPr id="3" name="内容占位符 2"/>
          <p:cNvSpPr>
            <a:spLocks noGrp="1"/>
          </p:cNvSpPr>
          <p:nvPr>
            <p:ph idx="1"/>
          </p:nvPr>
        </p:nvSpPr>
        <p:spPr/>
        <p:txBody>
          <a:bodyPr/>
          <a:lstStyle/>
          <a:p>
            <a:r>
              <a:rPr lang="zh-CN" altLang="en-US" dirty="0" smtClean="0"/>
              <a:t>读写流程</a:t>
            </a:r>
            <a:endParaRPr lang="en-US" altLang="zh-CN" dirty="0" smtClean="0"/>
          </a:p>
          <a:p>
            <a:r>
              <a:rPr lang="zh-CN" altLang="en-US" dirty="0" smtClean="0"/>
              <a:t>不支持并发写入</a:t>
            </a:r>
            <a:endParaRPr lang="en-US" altLang="zh-CN" dirty="0" smtClean="0"/>
          </a:p>
          <a:p>
            <a:pPr lvl="1"/>
            <a:r>
              <a:rPr lang="zh-CN" altLang="en-US" dirty="0" smtClean="0"/>
              <a:t>通过</a:t>
            </a:r>
            <a:r>
              <a:rPr lang="en-US" altLang="zh-CN" dirty="0" smtClean="0"/>
              <a:t>lease</a:t>
            </a:r>
            <a:r>
              <a:rPr lang="zh-CN" altLang="en-US" dirty="0" smtClean="0"/>
              <a:t>机制</a:t>
            </a:r>
            <a:endParaRPr lang="en-US" altLang="zh-CN" dirty="0" smtClean="0"/>
          </a:p>
          <a:p>
            <a:r>
              <a:rPr lang="zh-CN" altLang="en-US" dirty="0" smtClean="0"/>
              <a:t>不支持对文件修改</a:t>
            </a:r>
          </a:p>
          <a:p>
            <a:endParaRPr lang="zh-CN" alt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rPr>
              <a:t>进化</a:t>
            </a:r>
            <a:endParaRPr lang="zh-CN" altLang="en-US" dirty="0">
              <a:solidFill>
                <a:schemeClr val="tx1"/>
              </a:solidFill>
            </a:endParaRPr>
          </a:p>
        </p:txBody>
      </p:sp>
      <p:sp>
        <p:nvSpPr>
          <p:cNvPr id="3" name="内容占位符 2"/>
          <p:cNvSpPr>
            <a:spLocks noGrp="1"/>
          </p:cNvSpPr>
          <p:nvPr>
            <p:ph idx="1"/>
          </p:nvPr>
        </p:nvSpPr>
        <p:spPr>
          <a:xfrm>
            <a:off x="428596" y="1214423"/>
            <a:ext cx="8229600" cy="1214446"/>
          </a:xfrm>
        </p:spPr>
        <p:txBody>
          <a:bodyPr/>
          <a:lstStyle/>
          <a:p>
            <a:r>
              <a:rPr lang="en-US" altLang="zh-CN" dirty="0" err="1" smtClean="0"/>
              <a:t>MapReduce</a:t>
            </a:r>
            <a:r>
              <a:rPr lang="zh-CN" altLang="en-US" dirty="0" smtClean="0"/>
              <a:t>是</a:t>
            </a:r>
            <a:r>
              <a:rPr lang="en-US" altLang="zh-CN" dirty="0" smtClean="0"/>
              <a:t>offline</a:t>
            </a:r>
            <a:r>
              <a:rPr lang="zh-CN" altLang="en-US" dirty="0" smtClean="0"/>
              <a:t>应用</a:t>
            </a:r>
            <a:endParaRPr lang="en-US" altLang="zh-CN" dirty="0" smtClean="0"/>
          </a:p>
          <a:p>
            <a:r>
              <a:rPr lang="zh-CN" altLang="en-US" dirty="0" smtClean="0"/>
              <a:t>基于</a:t>
            </a:r>
            <a:r>
              <a:rPr lang="en-US" altLang="zh-CN" dirty="0" smtClean="0"/>
              <a:t>HDFS</a:t>
            </a:r>
            <a:r>
              <a:rPr lang="zh-CN" altLang="en-US" dirty="0" smtClean="0"/>
              <a:t>的</a:t>
            </a:r>
            <a:r>
              <a:rPr lang="en-US" altLang="zh-CN" dirty="0" err="1" smtClean="0"/>
              <a:t>HBase</a:t>
            </a:r>
            <a:r>
              <a:rPr lang="zh-CN" altLang="en-US" dirty="0" smtClean="0"/>
              <a:t>是</a:t>
            </a:r>
            <a:r>
              <a:rPr lang="en-US" altLang="zh-CN" dirty="0" smtClean="0"/>
              <a:t>online</a:t>
            </a:r>
            <a:r>
              <a:rPr lang="zh-CN" altLang="en-US" dirty="0" smtClean="0"/>
              <a:t>应用</a:t>
            </a:r>
            <a:endParaRPr lang="en-US" altLang="zh-CN" dirty="0" smtClean="0"/>
          </a:p>
          <a:p>
            <a:endParaRPr lang="zh-CN" altLang="en-US" dirty="0"/>
          </a:p>
        </p:txBody>
      </p:sp>
      <p:pic>
        <p:nvPicPr>
          <p:cNvPr id="18434" name="Picture 2"/>
          <p:cNvPicPr>
            <a:picLocks noChangeAspect="1" noChangeArrowheads="1"/>
          </p:cNvPicPr>
          <p:nvPr/>
        </p:nvPicPr>
        <p:blipFill>
          <a:blip r:embed="rId2"/>
          <a:srcRect/>
          <a:stretch>
            <a:fillRect/>
          </a:stretch>
        </p:blipFill>
        <p:spPr bwMode="auto">
          <a:xfrm>
            <a:off x="642910" y="2400300"/>
            <a:ext cx="7334250" cy="44577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rPr>
              <a:t>进化</a:t>
            </a:r>
            <a:endParaRPr lang="zh-CN" altLang="en-US" dirty="0">
              <a:solidFill>
                <a:schemeClr val="tx1"/>
              </a:solidFill>
            </a:endParaRPr>
          </a:p>
        </p:txBody>
      </p:sp>
      <p:sp>
        <p:nvSpPr>
          <p:cNvPr id="3" name="内容占位符 2"/>
          <p:cNvSpPr>
            <a:spLocks noGrp="1"/>
          </p:cNvSpPr>
          <p:nvPr>
            <p:ph idx="1"/>
          </p:nvPr>
        </p:nvSpPr>
        <p:spPr>
          <a:xfrm>
            <a:off x="428596" y="1214423"/>
            <a:ext cx="8229600" cy="1214446"/>
          </a:xfrm>
        </p:spPr>
        <p:txBody>
          <a:bodyPr/>
          <a:lstStyle/>
          <a:p>
            <a:r>
              <a:rPr lang="en-US" altLang="zh-CN" dirty="0" err="1" smtClean="0"/>
              <a:t>MapReduce</a:t>
            </a:r>
            <a:r>
              <a:rPr lang="zh-CN" altLang="en-US" dirty="0" smtClean="0"/>
              <a:t>是</a:t>
            </a:r>
            <a:r>
              <a:rPr lang="en-US" altLang="zh-CN" dirty="0" smtClean="0"/>
              <a:t>offline</a:t>
            </a:r>
            <a:r>
              <a:rPr lang="zh-CN" altLang="en-US" dirty="0" smtClean="0"/>
              <a:t>应用</a:t>
            </a:r>
            <a:endParaRPr lang="en-US" altLang="zh-CN" dirty="0" smtClean="0"/>
          </a:p>
          <a:p>
            <a:r>
              <a:rPr lang="zh-CN" altLang="en-US" dirty="0" smtClean="0"/>
              <a:t>基于</a:t>
            </a:r>
            <a:r>
              <a:rPr lang="en-US" altLang="zh-CN" dirty="0" smtClean="0"/>
              <a:t>HDFS</a:t>
            </a:r>
            <a:r>
              <a:rPr lang="zh-CN" altLang="en-US" dirty="0" smtClean="0"/>
              <a:t>的</a:t>
            </a:r>
            <a:r>
              <a:rPr lang="en-US" altLang="zh-CN" dirty="0" err="1" smtClean="0"/>
              <a:t>HBase</a:t>
            </a:r>
            <a:r>
              <a:rPr lang="zh-CN" altLang="en-US" dirty="0" smtClean="0"/>
              <a:t>是</a:t>
            </a:r>
            <a:r>
              <a:rPr lang="en-US" altLang="zh-CN" dirty="0" smtClean="0"/>
              <a:t>online</a:t>
            </a:r>
            <a:r>
              <a:rPr lang="zh-CN" altLang="en-US" dirty="0" smtClean="0"/>
              <a:t>应用</a:t>
            </a:r>
            <a:endParaRPr lang="en-US" altLang="zh-CN" dirty="0" smtClean="0"/>
          </a:p>
          <a:p>
            <a:endParaRPr lang="zh-CN" altLang="en-US" dirty="0"/>
          </a:p>
        </p:txBody>
      </p:sp>
      <p:pic>
        <p:nvPicPr>
          <p:cNvPr id="19458" name="Picture 2"/>
          <p:cNvPicPr>
            <a:picLocks noChangeAspect="1" noChangeArrowheads="1"/>
          </p:cNvPicPr>
          <p:nvPr/>
        </p:nvPicPr>
        <p:blipFill>
          <a:blip r:embed="rId2"/>
          <a:srcRect/>
          <a:stretch>
            <a:fillRect/>
          </a:stretch>
        </p:blipFill>
        <p:spPr bwMode="auto">
          <a:xfrm>
            <a:off x="714348" y="2457450"/>
            <a:ext cx="7381875" cy="44005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p:txBody>
          <a:bodyPr/>
          <a:lstStyle/>
          <a:p>
            <a:r>
              <a:rPr lang="en-US" altLang="zh-CN" dirty="0" smtClean="0"/>
              <a:t>Google</a:t>
            </a:r>
            <a:r>
              <a:rPr lang="zh-CN" altLang="en-US" dirty="0" smtClean="0"/>
              <a:t>的核心技术</a:t>
            </a:r>
          </a:p>
        </p:txBody>
      </p:sp>
      <p:sp>
        <p:nvSpPr>
          <p:cNvPr id="5123" name="内容占位符 2"/>
          <p:cNvSpPr>
            <a:spLocks noGrp="1"/>
          </p:cNvSpPr>
          <p:nvPr>
            <p:ph idx="1"/>
          </p:nvPr>
        </p:nvSpPr>
        <p:spPr>
          <a:xfrm>
            <a:off x="357188" y="1428750"/>
            <a:ext cx="8229600" cy="3643324"/>
          </a:xfrm>
        </p:spPr>
        <p:txBody>
          <a:bodyPr>
            <a:normAutofit/>
          </a:bodyPr>
          <a:lstStyle/>
          <a:p>
            <a:r>
              <a:rPr lang="en-US" dirty="0" smtClean="0"/>
              <a:t>GFS</a:t>
            </a:r>
            <a:r>
              <a:rPr lang="zh-CN" altLang="en-US" dirty="0" smtClean="0"/>
              <a:t>的架构图</a:t>
            </a:r>
            <a:endParaRPr lang="zh-CN" altLang="en-US" b="1" dirty="0" smtClean="0"/>
          </a:p>
        </p:txBody>
      </p:sp>
      <p:pic>
        <p:nvPicPr>
          <p:cNvPr id="319490" name="Picture 2"/>
          <p:cNvPicPr>
            <a:picLocks noChangeAspect="1" noChangeArrowheads="1"/>
          </p:cNvPicPr>
          <p:nvPr/>
        </p:nvPicPr>
        <p:blipFill>
          <a:blip r:embed="rId3"/>
          <a:srcRect/>
          <a:stretch>
            <a:fillRect/>
          </a:stretch>
        </p:blipFill>
        <p:spPr bwMode="auto">
          <a:xfrm>
            <a:off x="500034" y="2357430"/>
            <a:ext cx="7991475" cy="34385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比较  选择</a:t>
            </a:r>
            <a:endParaRPr lang="zh-CN" altLang="en-US" dirty="0">
              <a:solidFill>
                <a:schemeClr val="tx1"/>
              </a:solidFill>
            </a:endParaRPr>
          </a:p>
        </p:txBody>
      </p:sp>
      <p:sp>
        <p:nvSpPr>
          <p:cNvPr id="3" name="内容占位符 2"/>
          <p:cNvSpPr>
            <a:spLocks noGrp="1"/>
          </p:cNvSpPr>
          <p:nvPr>
            <p:ph idx="1"/>
          </p:nvPr>
        </p:nvSpPr>
        <p:spPr>
          <a:xfrm>
            <a:off x="428596" y="1214423"/>
            <a:ext cx="8229600" cy="1214446"/>
          </a:xfrm>
        </p:spPr>
        <p:txBody>
          <a:bodyPr/>
          <a:lstStyle/>
          <a:p>
            <a:r>
              <a:rPr lang="en-US" altLang="zh-CN" dirty="0" err="1" smtClean="0"/>
              <a:t>baidu</a:t>
            </a:r>
            <a:endParaRPr lang="zh-CN" altLang="en-US" dirty="0"/>
          </a:p>
        </p:txBody>
      </p:sp>
      <p:pic>
        <p:nvPicPr>
          <p:cNvPr id="2050" name="Picture 2"/>
          <p:cNvPicPr>
            <a:picLocks noChangeAspect="1" noChangeArrowheads="1"/>
          </p:cNvPicPr>
          <p:nvPr/>
        </p:nvPicPr>
        <p:blipFill>
          <a:blip r:embed="rId2"/>
          <a:srcRect/>
          <a:stretch>
            <a:fillRect/>
          </a:stretch>
        </p:blipFill>
        <p:spPr bwMode="auto">
          <a:xfrm>
            <a:off x="714348" y="2357430"/>
            <a:ext cx="6943725" cy="38766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bwMode="auto">
          <a:ln>
            <a:miter lim="800000"/>
            <a:headEnd/>
            <a:tailEnd/>
          </a:ln>
        </p:spPr>
        <p:txBody>
          <a:bodyPr vert="horz" wrap="square" lIns="91440" tIns="45720" rIns="91440" bIns="45720" numCol="1" anchor="t" anchorCtr="0" compatLnSpc="1">
            <a:prstTxWarp prst="textNoShape">
              <a:avLst/>
            </a:prstTxWarp>
          </a:bodyPr>
          <a:lstStyle/>
          <a:p>
            <a:pPr>
              <a:spcBef>
                <a:spcPct val="50000"/>
              </a:spcBef>
              <a:defRPr/>
            </a:pPr>
            <a:r>
              <a:rPr lang="zh-CN" altLang="en-US" dirty="0" smtClean="0">
                <a:solidFill>
                  <a:schemeClr val="tx1"/>
                </a:solidFill>
              </a:rPr>
              <a:t>面临的挑战</a:t>
            </a:r>
            <a:endParaRPr lang="en-US" altLang="zh-CN" kern="1200" dirty="0"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endParaRPr>
          </a:p>
        </p:txBody>
      </p:sp>
      <p:sp>
        <p:nvSpPr>
          <p:cNvPr id="24579" name="内容占位符 4"/>
          <p:cNvSpPr>
            <a:spLocks noGrp="1"/>
          </p:cNvSpPr>
          <p:nvPr>
            <p:ph idx="1"/>
          </p:nvPr>
        </p:nvSpPr>
        <p:spPr/>
        <p:txBody>
          <a:bodyPr/>
          <a:lstStyle/>
          <a:p>
            <a:r>
              <a:rPr lang="zh-CN" altLang="en-US" dirty="0" smtClean="0"/>
              <a:t>可扩展性</a:t>
            </a:r>
            <a:endParaRPr lang="en-US" altLang="zh-CN" dirty="0" smtClean="0"/>
          </a:p>
          <a:p>
            <a:pPr lvl="1"/>
            <a:r>
              <a:rPr lang="zh-CN" altLang="en-US" dirty="0" smtClean="0"/>
              <a:t>集群规模扩大：</a:t>
            </a:r>
            <a:r>
              <a:rPr lang="en-US" altLang="zh-CN" dirty="0" smtClean="0"/>
              <a:t>4000 -&gt; 5000/10000</a:t>
            </a:r>
          </a:p>
          <a:p>
            <a:pPr lvl="1"/>
            <a:r>
              <a:rPr lang="zh-CN" altLang="en-US" dirty="0" smtClean="0"/>
              <a:t>数据规模的增长</a:t>
            </a:r>
            <a:r>
              <a:rPr lang="en-US" altLang="zh-CN" dirty="0" smtClean="0"/>
              <a:t>: 1</a:t>
            </a:r>
            <a:r>
              <a:rPr lang="zh-CN" altLang="en-US" dirty="0" smtClean="0"/>
              <a:t>亿</a:t>
            </a:r>
            <a:r>
              <a:rPr lang="en-US" altLang="zh-CN" dirty="0" smtClean="0"/>
              <a:t>-&gt; 5</a:t>
            </a:r>
            <a:r>
              <a:rPr lang="zh-CN" altLang="en-US" dirty="0" smtClean="0"/>
              <a:t>亿</a:t>
            </a:r>
            <a:r>
              <a:rPr lang="en-US" altLang="zh-CN" dirty="0" smtClean="0"/>
              <a:t>/10</a:t>
            </a:r>
            <a:r>
              <a:rPr lang="zh-CN" altLang="en-US" dirty="0" smtClean="0"/>
              <a:t>亿</a:t>
            </a:r>
            <a:endParaRPr lang="en-US" altLang="zh-CN" dirty="0" smtClean="0"/>
          </a:p>
          <a:p>
            <a:pPr lvl="1"/>
            <a:r>
              <a:rPr lang="zh-CN" altLang="en-US" dirty="0" smtClean="0"/>
              <a:t>单点的</a:t>
            </a:r>
            <a:r>
              <a:rPr lang="en-US" altLang="zh-CN" dirty="0" smtClean="0"/>
              <a:t>Master/</a:t>
            </a:r>
            <a:r>
              <a:rPr lang="en-US" altLang="zh-CN" dirty="0" err="1" smtClean="0"/>
              <a:t>NameNode</a:t>
            </a:r>
            <a:r>
              <a:rPr lang="zh-CN" altLang="en-US" dirty="0" smtClean="0"/>
              <a:t>内存，所有的元数据都存储于</a:t>
            </a:r>
            <a:r>
              <a:rPr lang="en-US" altLang="zh-CN" dirty="0" err="1" smtClean="0"/>
              <a:t>NameNode</a:t>
            </a:r>
            <a:r>
              <a:rPr lang="zh-CN" altLang="en-US" dirty="0" smtClean="0"/>
              <a:t>的内存</a:t>
            </a:r>
            <a:endParaRPr lang="en-US" altLang="zh-CN" dirty="0" smtClean="0"/>
          </a:p>
          <a:p>
            <a:pPr lvl="1"/>
            <a:r>
              <a:rPr lang="zh-CN" altLang="en-US" dirty="0" smtClean="0"/>
              <a:t>负载，集群规模扩大后，单点的</a:t>
            </a:r>
            <a:r>
              <a:rPr lang="en-US" altLang="zh-CN" dirty="0" err="1" smtClean="0"/>
              <a:t>NameNode</a:t>
            </a:r>
            <a:r>
              <a:rPr lang="zh-CN" altLang="en-US" dirty="0" smtClean="0"/>
              <a:t>请求压力也会同时增大</a:t>
            </a:r>
            <a:endParaRPr lang="en-US" altLang="zh-CN" dirty="0" smtClean="0"/>
          </a:p>
          <a:p>
            <a:r>
              <a:rPr lang="zh-CN" altLang="en-US" dirty="0" smtClean="0"/>
              <a:t>可用性</a:t>
            </a:r>
            <a:endParaRPr lang="en-US" altLang="zh-CN" dirty="0" smtClean="0"/>
          </a:p>
          <a:p>
            <a:endParaRPr lang="zh-CN" altLang="en-US" dirty="0" smtClean="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bwMode="auto">
          <a:ln>
            <a:miter lim="800000"/>
            <a:headEnd/>
            <a:tailEnd/>
          </a:ln>
        </p:spPr>
        <p:txBody>
          <a:bodyPr vert="horz" wrap="square" lIns="91440" tIns="45720" rIns="91440" bIns="45720" numCol="1" anchor="t" anchorCtr="0" compatLnSpc="1">
            <a:prstTxWarp prst="textNoShape">
              <a:avLst/>
            </a:prstTxWarp>
          </a:bodyPr>
          <a:lstStyle/>
          <a:p>
            <a:pPr>
              <a:spcBef>
                <a:spcPct val="50000"/>
              </a:spcBef>
              <a:defRPr/>
            </a:pPr>
            <a:r>
              <a:rPr lang="zh-CN" altLang="en-US" dirty="0" smtClean="0">
                <a:solidFill>
                  <a:schemeClr val="tx1"/>
                </a:solidFill>
              </a:rPr>
              <a:t>面临的挑战</a:t>
            </a:r>
            <a:endParaRPr lang="en-US" altLang="zh-CN" kern="1200" dirty="0"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endParaRPr>
          </a:p>
        </p:txBody>
      </p:sp>
      <p:pic>
        <p:nvPicPr>
          <p:cNvPr id="3074" name="Picture 2"/>
          <p:cNvPicPr>
            <a:picLocks noChangeAspect="1" noChangeArrowheads="1"/>
          </p:cNvPicPr>
          <p:nvPr/>
        </p:nvPicPr>
        <p:blipFill>
          <a:blip r:embed="rId2"/>
          <a:srcRect/>
          <a:stretch>
            <a:fillRect/>
          </a:stretch>
        </p:blipFill>
        <p:spPr bwMode="auto">
          <a:xfrm>
            <a:off x="1071539" y="1643050"/>
            <a:ext cx="5072098" cy="268583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dirty="0" err="1" smtClean="0">
                <a:solidFill>
                  <a:schemeClr val="tx1"/>
                </a:solidFill>
              </a:rPr>
              <a:t>MapReduce</a:t>
            </a:r>
            <a:endParaRPr lang="zh-CN" altLang="en-US" dirty="0" smtClean="0">
              <a:solidFill>
                <a:schemeClr val="tx1"/>
              </a:solidFill>
            </a:endParaRPr>
          </a:p>
        </p:txBody>
      </p:sp>
    </p:spTree>
  </p:cSld>
  <p:clrMapOvr>
    <a:masterClrMapping/>
  </p:clrMapOvr>
  <p:transition advTm="159937"/>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 Box 1"/>
          <p:cNvSpPr txBox="1">
            <a:spLocks noChangeArrowheads="1"/>
          </p:cNvSpPr>
          <p:nvPr/>
        </p:nvSpPr>
        <p:spPr bwMode="auto">
          <a:xfrm>
            <a:off x="2936160" y="653829"/>
            <a:ext cx="3270240" cy="430606"/>
          </a:xfrm>
          <a:prstGeom prst="rect">
            <a:avLst/>
          </a:prstGeom>
          <a:noFill/>
          <a:ln w="9525">
            <a:noFill/>
            <a:round/>
            <a:headEnd/>
            <a:tailEnd/>
          </a:ln>
          <a:effectLst/>
        </p:spPr>
        <p:txBody>
          <a:bodyPr lIns="81639" tIns="49734" rIns="81639" bIns="40820"/>
          <a:lstStyle/>
          <a:p>
            <a:pPr>
              <a:lnSpc>
                <a:spcPct val="98000"/>
              </a:lnSpc>
              <a:tabLst>
                <a:tab pos="656650" algn="l"/>
                <a:tab pos="1313299" algn="l"/>
                <a:tab pos="1969949" algn="l"/>
                <a:tab pos="2626599" algn="l"/>
              </a:tabLst>
            </a:pPr>
            <a:r>
              <a:rPr lang="en-US" altLang="zh-CN" sz="2400" dirty="0" smtClean="0">
                <a:solidFill>
                  <a:srgbClr val="000000"/>
                </a:solidFill>
                <a:ea typeface="DejaVu Sans" pitchFamily="16" charset="0"/>
                <a:cs typeface="DejaVu Sans" pitchFamily="16" charset="0"/>
              </a:rPr>
              <a:t>Why  </a:t>
            </a:r>
            <a:r>
              <a:rPr lang="en-US" sz="2400" dirty="0" err="1" smtClean="0">
                <a:solidFill>
                  <a:srgbClr val="000000"/>
                </a:solidFill>
                <a:ea typeface="DejaVu Sans" pitchFamily="16" charset="0"/>
                <a:cs typeface="DejaVu Sans" pitchFamily="16" charset="0"/>
              </a:rPr>
              <a:t>MapReduce</a:t>
            </a:r>
            <a:endParaRPr lang="en-US" sz="2400" dirty="0">
              <a:solidFill>
                <a:srgbClr val="000000"/>
              </a:solidFill>
              <a:ea typeface="DejaVu Sans" pitchFamily="16" charset="0"/>
              <a:cs typeface="DejaVu Sans" pitchFamily="16" charset="0"/>
            </a:endParaRPr>
          </a:p>
        </p:txBody>
      </p:sp>
      <p:pic>
        <p:nvPicPr>
          <p:cNvPr id="15363" name="Picture 3"/>
          <p:cNvPicPr>
            <a:picLocks noChangeAspect="1" noChangeArrowheads="1"/>
          </p:cNvPicPr>
          <p:nvPr/>
        </p:nvPicPr>
        <p:blipFill>
          <a:blip r:embed="rId3"/>
          <a:srcRect/>
          <a:stretch>
            <a:fillRect/>
          </a:stretch>
        </p:blipFill>
        <p:spPr bwMode="auto">
          <a:xfrm>
            <a:off x="2428860" y="4143380"/>
            <a:ext cx="4872960" cy="2449698"/>
          </a:xfrm>
          <a:prstGeom prst="rect">
            <a:avLst/>
          </a:prstGeom>
          <a:noFill/>
          <a:ln w="9525">
            <a:noFill/>
            <a:round/>
            <a:headEnd/>
            <a:tailEnd/>
          </a:ln>
          <a:effectLst/>
        </p:spPr>
      </p:pic>
      <p:sp>
        <p:nvSpPr>
          <p:cNvPr id="5" name="内容占位符 2"/>
          <p:cNvSpPr txBox="1">
            <a:spLocks/>
          </p:cNvSpPr>
          <p:nvPr/>
        </p:nvSpPr>
        <p:spPr>
          <a:xfrm>
            <a:off x="428596" y="1214423"/>
            <a:ext cx="8229600" cy="2786082"/>
          </a:xfrm>
          <a:prstGeom prst="rect">
            <a:avLst/>
          </a:prstGeom>
        </p:spPr>
        <p:txBody>
          <a:bodyPr/>
          <a:lstStyle/>
          <a:p>
            <a:pPr>
              <a:lnSpc>
                <a:spcPct val="98000"/>
              </a:lnSpc>
              <a:tabLst>
                <a:tab pos="656650" algn="l"/>
                <a:tab pos="1313299" algn="l"/>
                <a:tab pos="1969949" algn="l"/>
                <a:tab pos="2626599" algn="l"/>
                <a:tab pos="3283248" algn="l"/>
                <a:tab pos="3939898" algn="l"/>
                <a:tab pos="4596548" algn="l"/>
                <a:tab pos="5253198" algn="l"/>
                <a:tab pos="5909847" algn="l"/>
                <a:tab pos="6566497" algn="l"/>
                <a:tab pos="7223147" algn="l"/>
                <a:tab pos="7879796" algn="l"/>
                <a:tab pos="8536446" algn="l"/>
              </a:tabLst>
            </a:pPr>
            <a:endParaRPr lang="en-US" sz="2000" dirty="0" smtClean="0">
              <a:solidFill>
                <a:srgbClr val="000000"/>
              </a:solidFill>
              <a:latin typeface="+mn-ea"/>
              <a:cs typeface="DejaVu Sans" pitchFamily="16" charset="0"/>
            </a:endParaRPr>
          </a:p>
        </p:txBody>
      </p:sp>
      <p:sp>
        <p:nvSpPr>
          <p:cNvPr id="6" name="内容占位符 2"/>
          <p:cNvSpPr txBox="1">
            <a:spLocks/>
          </p:cNvSpPr>
          <p:nvPr/>
        </p:nvSpPr>
        <p:spPr>
          <a:xfrm>
            <a:off x="500034" y="1142985"/>
            <a:ext cx="8229600" cy="2928958"/>
          </a:xfrm>
          <a:prstGeom prst="rect">
            <a:avLst/>
          </a:prstGeom>
        </p:spPr>
        <p:txBody>
          <a:bodyPr/>
          <a:lstStyle/>
          <a:p>
            <a:pPr lvl="0" indent="-342900">
              <a:spcBef>
                <a:spcPct val="20000"/>
              </a:spcBef>
            </a:pPr>
            <a:r>
              <a:rPr lang="zh-CN" altLang="en-US" sz="2000" dirty="0" smtClean="0"/>
              <a:t>并行处理为什么我们不能使用数据库加上更多磁盘来做大规模的批量分析？为什么我们需要</a:t>
            </a:r>
            <a:r>
              <a:rPr lang="en-US" altLang="zh-CN" sz="2000" dirty="0" err="1" smtClean="0"/>
              <a:t>MapReduce</a:t>
            </a:r>
            <a:r>
              <a:rPr lang="zh-CN" altLang="en-US" sz="2000" dirty="0" smtClean="0"/>
              <a:t>？</a:t>
            </a:r>
          </a:p>
          <a:p>
            <a:pPr marL="342900" lvl="0" indent="-342900">
              <a:spcBef>
                <a:spcPct val="20000"/>
              </a:spcBef>
            </a:pPr>
            <a:r>
              <a:rPr lang="zh-CN" altLang="en-US" sz="2000" dirty="0" smtClean="0"/>
              <a:t>这个问题的答案来自于磁盘驱动器的另一个发展趋势：</a:t>
            </a:r>
          </a:p>
          <a:p>
            <a:pPr marL="342900" lvl="0" indent="-342900">
              <a:spcBef>
                <a:spcPct val="20000"/>
              </a:spcBef>
            </a:pPr>
            <a:r>
              <a:rPr lang="zh-CN" altLang="en-US" sz="2000" dirty="0" smtClean="0"/>
              <a:t>寻址时间的提高速度远远慢于传输速率的提高速度。</a:t>
            </a:r>
          </a:p>
          <a:p>
            <a:pPr marL="342900" lvl="0" indent="-342900">
              <a:spcBef>
                <a:spcPct val="20000"/>
              </a:spcBef>
            </a:pPr>
            <a:r>
              <a:rPr lang="zh-CN" altLang="en-US" sz="2000" dirty="0" smtClean="0"/>
              <a:t>寻址就是将磁头移动到特定位置进行读写操作的工序。</a:t>
            </a:r>
          </a:p>
          <a:p>
            <a:pPr marL="342900" lvl="0" indent="-342900">
              <a:spcBef>
                <a:spcPct val="20000"/>
              </a:spcBef>
            </a:pPr>
            <a:r>
              <a:rPr lang="zh-CN" altLang="en-US" sz="2000" dirty="0" smtClean="0"/>
              <a:t>它的特点是磁盘操作有延迟，而传输速率对应于磁盘的带宽。</a:t>
            </a:r>
          </a:p>
          <a:p>
            <a:pPr marL="342900" lvl="0" indent="-342900">
              <a:spcBef>
                <a:spcPct val="20000"/>
              </a:spcBef>
            </a:pPr>
            <a:endParaRPr lang="zh-CN" altLang="en-US" sz="2000" dirty="0" smtClean="0"/>
          </a:p>
          <a:p>
            <a:pPr marL="342900" lvl="0" indent="-342900">
              <a:spcBef>
                <a:spcPct val="20000"/>
              </a:spcBef>
            </a:pPr>
            <a:r>
              <a:rPr lang="zh-CN" altLang="en-US" sz="2000" dirty="0" smtClean="0"/>
              <a:t>关系型数据库和</a:t>
            </a:r>
            <a:r>
              <a:rPr lang="en-US" altLang="zh-CN" sz="2000" dirty="0" err="1" smtClean="0"/>
              <a:t>MapReduce</a:t>
            </a:r>
            <a:r>
              <a:rPr lang="zh-CN" altLang="en-US" sz="2000" dirty="0" smtClean="0"/>
              <a:t>的比较：</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zh-CN" altLang="en-US" sz="32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bwMode="auto">
          <a:xfrm>
            <a:off x="457200" y="274638"/>
            <a:ext cx="8229600" cy="1011222"/>
          </a:xfrm>
          <a:noFill/>
          <a:ln>
            <a:miter lim="800000"/>
            <a:headEnd/>
            <a:tailEnd/>
          </a:ln>
        </p:spPr>
        <p:txBody>
          <a:bodyPr vert="horz" wrap="square" lIns="91440" tIns="45720" rIns="91440" bIns="45720" numCol="1" anchor="t" anchorCtr="0" compatLnSpc="1">
            <a:prstTxWarp prst="textNoShape">
              <a:avLst/>
            </a:prstTxWarp>
          </a:bodyPr>
          <a:lstStyle/>
          <a:p>
            <a:r>
              <a:rPr lang="en-US" altLang="zh-CN" dirty="0" smtClean="0">
                <a:solidFill>
                  <a:schemeClr val="tx1"/>
                </a:solidFill>
              </a:rPr>
              <a:t>RDBMS</a:t>
            </a:r>
            <a:r>
              <a:rPr lang="zh-CN" altLang="en-US" dirty="0" smtClean="0">
                <a:solidFill>
                  <a:schemeClr val="tx1"/>
                </a:solidFill>
              </a:rPr>
              <a:t>和</a:t>
            </a:r>
            <a:r>
              <a:rPr lang="en-US" altLang="zh-CN" dirty="0" err="1" smtClean="0">
                <a:solidFill>
                  <a:schemeClr val="tx1"/>
                </a:solidFill>
              </a:rPr>
              <a:t>MapReduce</a:t>
            </a:r>
            <a:r>
              <a:rPr lang="zh-CN" altLang="en-US" dirty="0" smtClean="0">
                <a:solidFill>
                  <a:schemeClr val="tx1"/>
                </a:solidFill>
              </a:rPr>
              <a:t>的比较</a:t>
            </a:r>
          </a:p>
        </p:txBody>
      </p:sp>
      <p:pic>
        <p:nvPicPr>
          <p:cNvPr id="3074" name="Picture 2"/>
          <p:cNvPicPr>
            <a:picLocks noChangeAspect="1" noChangeArrowheads="1"/>
          </p:cNvPicPr>
          <p:nvPr/>
        </p:nvPicPr>
        <p:blipFill>
          <a:blip r:embed="rId3"/>
          <a:srcRect/>
          <a:stretch>
            <a:fillRect/>
          </a:stretch>
        </p:blipFill>
        <p:spPr bwMode="auto">
          <a:xfrm>
            <a:off x="1428728" y="2071678"/>
            <a:ext cx="6118862" cy="2928934"/>
          </a:xfrm>
          <a:prstGeom prst="rect">
            <a:avLst/>
          </a:prstGeom>
          <a:noFill/>
          <a:ln w="9525">
            <a:noFill/>
            <a:miter lim="800000"/>
            <a:headEnd/>
            <a:tailEnd/>
          </a:ln>
          <a:effectLst/>
        </p:spPr>
      </p:pic>
    </p:spTree>
  </p:cSld>
  <p:clrMapOvr>
    <a:masterClrMapping/>
  </p:clrMapOvr>
  <p:transition advTm="0"/>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Box 1"/>
          <p:cNvSpPr txBox="1">
            <a:spLocks noChangeArrowheads="1"/>
          </p:cNvSpPr>
          <p:nvPr/>
        </p:nvSpPr>
        <p:spPr bwMode="auto">
          <a:xfrm>
            <a:off x="2967840" y="385961"/>
            <a:ext cx="3208320" cy="430606"/>
          </a:xfrm>
          <a:prstGeom prst="rect">
            <a:avLst/>
          </a:prstGeom>
          <a:noFill/>
          <a:ln w="9525">
            <a:noFill/>
            <a:round/>
            <a:headEnd/>
            <a:tailEnd/>
          </a:ln>
          <a:effectLst/>
        </p:spPr>
        <p:txBody>
          <a:bodyPr lIns="81639" tIns="49734" rIns="81639" bIns="40820"/>
          <a:lstStyle/>
          <a:p>
            <a:pPr>
              <a:lnSpc>
                <a:spcPct val="98000"/>
              </a:lnSpc>
              <a:tabLst>
                <a:tab pos="656650" algn="l"/>
                <a:tab pos="1313299" algn="l"/>
                <a:tab pos="1969949" algn="l"/>
                <a:tab pos="2626599" algn="l"/>
              </a:tabLst>
            </a:pPr>
            <a:r>
              <a:rPr lang="en-US" sz="2400" dirty="0" err="1" smtClean="0">
                <a:solidFill>
                  <a:srgbClr val="000000"/>
                </a:solidFill>
                <a:ea typeface="DejaVu Sans" pitchFamily="16" charset="0"/>
                <a:cs typeface="DejaVu Sans" pitchFamily="16" charset="0"/>
              </a:rPr>
              <a:t>MapReduce</a:t>
            </a:r>
            <a:r>
              <a:rPr lang="en-US" sz="2400" dirty="0" err="1">
                <a:solidFill>
                  <a:srgbClr val="000000"/>
                </a:solidFill>
                <a:ea typeface="DejaVu Sans" pitchFamily="16" charset="0"/>
                <a:cs typeface="DejaVu Sans" pitchFamily="16" charset="0"/>
              </a:rPr>
              <a:t>介绍</a:t>
            </a:r>
            <a:endParaRPr lang="en-US" sz="2400" dirty="0">
              <a:solidFill>
                <a:srgbClr val="000000"/>
              </a:solidFill>
              <a:ea typeface="DejaVu Sans" pitchFamily="16" charset="0"/>
              <a:cs typeface="DejaVu Sans" pitchFamily="16" charset="0"/>
            </a:endParaRPr>
          </a:p>
        </p:txBody>
      </p:sp>
      <p:sp>
        <p:nvSpPr>
          <p:cNvPr id="4" name="内容占位符 2"/>
          <p:cNvSpPr txBox="1">
            <a:spLocks/>
          </p:cNvSpPr>
          <p:nvPr/>
        </p:nvSpPr>
        <p:spPr>
          <a:xfrm>
            <a:off x="500034" y="1142984"/>
            <a:ext cx="8229600" cy="5143535"/>
          </a:xfrm>
          <a:prstGeom prst="rect">
            <a:avLst/>
          </a:prstGeom>
        </p:spPr>
        <p:txBody>
          <a:bodyPr/>
          <a:lstStyle/>
          <a:p>
            <a:pPr lvl="0" indent="-342900">
              <a:spcBef>
                <a:spcPct val="20000"/>
              </a:spcBef>
            </a:pPr>
            <a:endParaRPr lang="zh-CN" altLang="en-US" sz="2000" dirty="0" smtClean="0"/>
          </a:p>
          <a:p>
            <a:pPr lvl="0" indent="-342900">
              <a:spcBef>
                <a:spcPct val="20000"/>
              </a:spcBef>
            </a:pPr>
            <a:r>
              <a:rPr lang="zh-CN" altLang="en-US" dirty="0" smtClean="0"/>
              <a:t>网格计算与</a:t>
            </a:r>
            <a:r>
              <a:rPr lang="en-US" altLang="zh-CN" dirty="0" err="1" smtClean="0"/>
              <a:t>MapReduce</a:t>
            </a:r>
            <a:r>
              <a:rPr lang="zh-CN" altLang="en-US" dirty="0" smtClean="0"/>
              <a:t>比较：</a:t>
            </a:r>
          </a:p>
          <a:p>
            <a:pPr lvl="0" indent="-342900">
              <a:spcBef>
                <a:spcPct val="20000"/>
              </a:spcBef>
            </a:pPr>
            <a:r>
              <a:rPr lang="zh-CN" altLang="en-US" dirty="0" smtClean="0"/>
              <a:t>           高性能计算</a:t>
            </a:r>
            <a:r>
              <a:rPr lang="en-US" altLang="zh-CN" dirty="0" smtClean="0"/>
              <a:t>(High Performance Computing</a:t>
            </a:r>
            <a:r>
              <a:rPr lang="zh-CN" altLang="en-US" dirty="0" smtClean="0"/>
              <a:t>，</a:t>
            </a:r>
            <a:r>
              <a:rPr lang="en-US" altLang="zh-CN" dirty="0" smtClean="0"/>
              <a:t>HPC)</a:t>
            </a:r>
            <a:r>
              <a:rPr lang="zh-CN" altLang="en-US" dirty="0" smtClean="0"/>
              <a:t>和网格计算社区多年来一直在做大规模数据处理，它们使用的是消息传递接口</a:t>
            </a:r>
            <a:r>
              <a:rPr lang="en-US" altLang="zh-CN" dirty="0" smtClean="0"/>
              <a:t>(Message Passing Interface</a:t>
            </a:r>
            <a:r>
              <a:rPr lang="zh-CN" altLang="en-US" dirty="0" smtClean="0"/>
              <a:t>，</a:t>
            </a:r>
            <a:r>
              <a:rPr lang="en-US" altLang="zh-CN" dirty="0" smtClean="0"/>
              <a:t>MPI)</a:t>
            </a:r>
            <a:r>
              <a:rPr lang="zh-CN" altLang="en-US" dirty="0" smtClean="0"/>
              <a:t>这样的</a:t>
            </a:r>
            <a:r>
              <a:rPr lang="en-US" altLang="zh-CN" dirty="0" smtClean="0"/>
              <a:t>API</a:t>
            </a:r>
            <a:r>
              <a:rPr lang="zh-CN" altLang="en-US" dirty="0" smtClean="0"/>
              <a:t>。</a:t>
            </a:r>
          </a:p>
          <a:p>
            <a:pPr lvl="0" indent="-342900">
              <a:spcBef>
                <a:spcPct val="20000"/>
              </a:spcBef>
            </a:pPr>
            <a:r>
              <a:rPr lang="zh-CN" altLang="en-US" dirty="0" smtClean="0"/>
              <a:t>         从广义上讲，高性能计算的方法是将作业分配给一个机器集群，这些机器访问共享文件系统，由一个存储区域网络 </a:t>
            </a:r>
            <a:r>
              <a:rPr lang="en-US" altLang="zh-CN" dirty="0" smtClean="0"/>
              <a:t>(Storage Area Network</a:t>
            </a:r>
            <a:r>
              <a:rPr lang="zh-CN" altLang="en-US" dirty="0" smtClean="0"/>
              <a:t>，</a:t>
            </a:r>
            <a:r>
              <a:rPr lang="en-US" altLang="zh-CN" dirty="0" smtClean="0"/>
              <a:t>SAN)</a:t>
            </a:r>
            <a:r>
              <a:rPr lang="zh-CN" altLang="en-US" dirty="0" smtClean="0"/>
              <a:t>进行管理。</a:t>
            </a:r>
          </a:p>
          <a:p>
            <a:pPr lvl="0" indent="-342900">
              <a:spcBef>
                <a:spcPct val="20000"/>
              </a:spcBef>
            </a:pPr>
            <a:r>
              <a:rPr lang="zh-CN" altLang="en-US" dirty="0" smtClean="0"/>
              <a:t>这非常适用于以计算密集型为主的作业，但当节点需要访问的大数据量</a:t>
            </a:r>
          </a:p>
          <a:p>
            <a:pPr lvl="0" indent="-342900">
              <a:spcBef>
                <a:spcPct val="20000"/>
              </a:spcBef>
            </a:pPr>
            <a:r>
              <a:rPr lang="en-US" altLang="zh-CN" dirty="0" smtClean="0"/>
              <a:t>(</a:t>
            </a:r>
            <a:r>
              <a:rPr lang="zh-CN" altLang="en-US" dirty="0" smtClean="0"/>
              <a:t>数百</a:t>
            </a:r>
            <a:r>
              <a:rPr lang="en-US" altLang="zh-CN" dirty="0" smtClean="0"/>
              <a:t>GB</a:t>
            </a:r>
            <a:r>
              <a:rPr lang="zh-CN" altLang="en-US" dirty="0" smtClean="0"/>
              <a:t>的数据，这是</a:t>
            </a:r>
            <a:r>
              <a:rPr lang="en-US" altLang="zh-CN" dirty="0" err="1" smtClean="0"/>
              <a:t>MapReduce</a:t>
            </a:r>
            <a:r>
              <a:rPr lang="zh-CN" altLang="en-US" dirty="0" smtClean="0"/>
              <a:t>实际开始</a:t>
            </a:r>
            <a:r>
              <a:rPr lang="en-US" altLang="zh-CN" dirty="0" smtClean="0"/>
              <a:t>"</a:t>
            </a:r>
            <a:r>
              <a:rPr lang="zh-CN" altLang="en-US" dirty="0" smtClean="0"/>
              <a:t>发光</a:t>
            </a:r>
            <a:r>
              <a:rPr lang="en-US" altLang="zh-CN" dirty="0" smtClean="0"/>
              <a:t>"</a:t>
            </a:r>
            <a:r>
              <a:rPr lang="zh-CN" altLang="en-US" dirty="0" smtClean="0"/>
              <a:t>的起点</a:t>
            </a:r>
            <a:r>
              <a:rPr lang="en-US" altLang="zh-CN" dirty="0" smtClean="0"/>
              <a:t>)</a:t>
            </a:r>
            <a:r>
              <a:rPr lang="zh-CN" altLang="en-US" dirty="0" smtClean="0"/>
              <a:t>时，这会成为一个问题，</a:t>
            </a:r>
          </a:p>
          <a:p>
            <a:pPr lvl="0" indent="-342900">
              <a:spcBef>
                <a:spcPct val="20000"/>
              </a:spcBef>
            </a:pPr>
            <a:r>
              <a:rPr lang="zh-CN" altLang="en-US" dirty="0" smtClean="0"/>
              <a:t>因为网络带宽成为</a:t>
            </a:r>
            <a:r>
              <a:rPr lang="en-US" altLang="zh-CN" dirty="0" smtClean="0"/>
              <a:t>"</a:t>
            </a:r>
            <a:r>
              <a:rPr lang="zh-CN" altLang="en-US" dirty="0" smtClean="0"/>
              <a:t>瓶颈</a:t>
            </a:r>
            <a:r>
              <a:rPr lang="en-US" altLang="zh-CN" dirty="0" smtClean="0"/>
              <a:t>"</a:t>
            </a:r>
            <a:r>
              <a:rPr lang="zh-CN" altLang="en-US" dirty="0" smtClean="0"/>
              <a:t>，所以计算节点闲置下来了。</a:t>
            </a:r>
          </a:p>
          <a:p>
            <a:pPr lvl="0" indent="-342900">
              <a:spcBef>
                <a:spcPct val="20000"/>
              </a:spcBef>
            </a:pPr>
            <a:endParaRPr lang="zh-CN" altLang="en-US" dirty="0" smtClean="0"/>
          </a:p>
          <a:p>
            <a:pPr lvl="0" indent="-342900">
              <a:spcBef>
                <a:spcPct val="20000"/>
              </a:spcBef>
            </a:pPr>
            <a:r>
              <a:rPr lang="zh-CN" altLang="en-US" dirty="0" smtClean="0"/>
              <a:t>           </a:t>
            </a:r>
            <a:r>
              <a:rPr lang="en-US" altLang="zh-CN" dirty="0" err="1" smtClean="0"/>
              <a:t>MapReduce</a:t>
            </a:r>
            <a:r>
              <a:rPr lang="zh-CN" altLang="en-US" dirty="0" smtClean="0"/>
              <a:t>尝试在计算节点本地存储数据，因此数据访问速度会因为它是本地数据而比较快。这项</a:t>
            </a:r>
            <a:r>
              <a:rPr lang="en-US" altLang="zh-CN" dirty="0" smtClean="0"/>
              <a:t>"</a:t>
            </a:r>
            <a:r>
              <a:rPr lang="zh-CN" altLang="en-US" dirty="0" smtClean="0"/>
              <a:t>数据本地化</a:t>
            </a:r>
            <a:r>
              <a:rPr lang="en-US" altLang="zh-CN" dirty="0" smtClean="0"/>
              <a:t>"</a:t>
            </a:r>
            <a:r>
              <a:rPr lang="zh-CN" altLang="en-US" dirty="0" smtClean="0"/>
              <a:t>功能，成为</a:t>
            </a:r>
            <a:r>
              <a:rPr lang="en-US" altLang="zh-CN" dirty="0" err="1" smtClean="0"/>
              <a:t>MapReduce</a:t>
            </a:r>
            <a:r>
              <a:rPr lang="zh-CN" altLang="en-US" dirty="0" smtClean="0"/>
              <a:t>的核心功能并且也是它拥有良好性能的原因之一</a:t>
            </a:r>
            <a:endParaRPr kumimoji="0" lang="zh-CN" altLang="en-US"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Box 1"/>
          <p:cNvSpPr txBox="1">
            <a:spLocks noChangeArrowheads="1"/>
          </p:cNvSpPr>
          <p:nvPr/>
        </p:nvSpPr>
        <p:spPr bwMode="auto">
          <a:xfrm>
            <a:off x="2967840" y="385961"/>
            <a:ext cx="3208320" cy="430606"/>
          </a:xfrm>
          <a:prstGeom prst="rect">
            <a:avLst/>
          </a:prstGeom>
          <a:noFill/>
          <a:ln w="9525">
            <a:noFill/>
            <a:round/>
            <a:headEnd/>
            <a:tailEnd/>
          </a:ln>
          <a:effectLst/>
        </p:spPr>
        <p:txBody>
          <a:bodyPr lIns="81639" tIns="49734" rIns="81639" bIns="40820"/>
          <a:lstStyle/>
          <a:p>
            <a:pPr>
              <a:lnSpc>
                <a:spcPct val="98000"/>
              </a:lnSpc>
              <a:tabLst>
                <a:tab pos="656650" algn="l"/>
                <a:tab pos="1313299" algn="l"/>
                <a:tab pos="1969949" algn="l"/>
                <a:tab pos="2626599" algn="l"/>
              </a:tabLst>
            </a:pPr>
            <a:r>
              <a:rPr lang="en-US" altLang="zh-CN" sz="2400" dirty="0" smtClean="0">
                <a:solidFill>
                  <a:srgbClr val="000000"/>
                </a:solidFill>
                <a:ea typeface="DejaVu Sans" pitchFamily="16" charset="0"/>
                <a:cs typeface="DejaVu Sans" pitchFamily="16" charset="0"/>
              </a:rPr>
              <a:t>MPI  </a:t>
            </a:r>
            <a:r>
              <a:rPr lang="en-US" altLang="zh-CN" sz="2400" dirty="0" err="1" smtClean="0">
                <a:solidFill>
                  <a:srgbClr val="000000"/>
                </a:solidFill>
                <a:ea typeface="DejaVu Sans" pitchFamily="16" charset="0"/>
                <a:cs typeface="DejaVu Sans" pitchFamily="16" charset="0"/>
              </a:rPr>
              <a:t>vs</a:t>
            </a:r>
            <a:r>
              <a:rPr lang="en-US" altLang="zh-CN" sz="2400" dirty="0" smtClean="0">
                <a:solidFill>
                  <a:srgbClr val="000000"/>
                </a:solidFill>
                <a:ea typeface="DejaVu Sans" pitchFamily="16" charset="0"/>
                <a:cs typeface="DejaVu Sans" pitchFamily="16" charset="0"/>
              </a:rPr>
              <a:t>  </a:t>
            </a:r>
            <a:r>
              <a:rPr lang="en-US" sz="2400" dirty="0" err="1" smtClean="0">
                <a:solidFill>
                  <a:srgbClr val="000000"/>
                </a:solidFill>
                <a:ea typeface="DejaVu Sans" pitchFamily="16" charset="0"/>
                <a:cs typeface="DejaVu Sans" pitchFamily="16" charset="0"/>
              </a:rPr>
              <a:t>MapReduce</a:t>
            </a:r>
            <a:endParaRPr lang="en-US" sz="2400" dirty="0">
              <a:solidFill>
                <a:srgbClr val="000000"/>
              </a:solidFill>
              <a:ea typeface="DejaVu Sans" pitchFamily="16" charset="0"/>
              <a:cs typeface="DejaVu Sans" pitchFamily="16" charset="0"/>
            </a:endParaRPr>
          </a:p>
        </p:txBody>
      </p:sp>
      <p:pic>
        <p:nvPicPr>
          <p:cNvPr id="4098" name="Picture 2"/>
          <p:cNvPicPr>
            <a:picLocks noChangeAspect="1" noChangeArrowheads="1"/>
          </p:cNvPicPr>
          <p:nvPr/>
        </p:nvPicPr>
        <p:blipFill>
          <a:blip r:embed="rId3"/>
          <a:srcRect/>
          <a:stretch>
            <a:fillRect/>
          </a:stretch>
        </p:blipFill>
        <p:spPr bwMode="auto">
          <a:xfrm>
            <a:off x="1071538" y="1428736"/>
            <a:ext cx="6924675" cy="4048125"/>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MapReduce</a:t>
            </a:r>
            <a:r>
              <a:rPr lang="zh-CN" altLang="en-US" dirty="0" smtClean="0"/>
              <a:t>：大规模数据处理</a:t>
            </a:r>
            <a:endParaRPr lang="zh-CN" altLang="en-US" dirty="0"/>
          </a:p>
        </p:txBody>
      </p:sp>
      <p:sp>
        <p:nvSpPr>
          <p:cNvPr id="3" name="内容占位符 2"/>
          <p:cNvSpPr>
            <a:spLocks noGrp="1"/>
          </p:cNvSpPr>
          <p:nvPr>
            <p:ph idx="1"/>
          </p:nvPr>
        </p:nvSpPr>
        <p:spPr/>
        <p:txBody>
          <a:bodyPr>
            <a:normAutofit/>
          </a:bodyPr>
          <a:lstStyle/>
          <a:p>
            <a:r>
              <a:rPr lang="zh-CN" altLang="en-US" dirty="0" smtClean="0"/>
              <a:t>处理海量数据（</a:t>
            </a:r>
            <a:r>
              <a:rPr lang="en-US" altLang="zh-CN" dirty="0" smtClean="0"/>
              <a:t>&gt;1TB</a:t>
            </a:r>
            <a:r>
              <a:rPr lang="zh-CN" altLang="en-US" dirty="0" smtClean="0"/>
              <a:t>）</a:t>
            </a:r>
            <a:endParaRPr lang="en-US" altLang="zh-CN" dirty="0" smtClean="0"/>
          </a:p>
          <a:p>
            <a:r>
              <a:rPr lang="zh-CN" altLang="en-US" dirty="0" smtClean="0"/>
              <a:t>上百</a:t>
            </a:r>
            <a:r>
              <a:rPr lang="en-US" altLang="zh-CN" dirty="0" smtClean="0"/>
              <a:t>/</a:t>
            </a:r>
            <a:r>
              <a:rPr lang="zh-CN" altLang="en-US" dirty="0" smtClean="0"/>
              <a:t>上千</a:t>
            </a:r>
            <a:r>
              <a:rPr lang="en-US" altLang="zh-CN" dirty="0" smtClean="0"/>
              <a:t>CPU</a:t>
            </a:r>
            <a:r>
              <a:rPr lang="zh-CN" altLang="en-US" dirty="0" smtClean="0"/>
              <a:t>实现并行处理</a:t>
            </a:r>
            <a:endParaRPr lang="en-US" altLang="zh-CN" dirty="0" smtClean="0"/>
          </a:p>
          <a:p>
            <a:r>
              <a:rPr lang="zh-CN" altLang="en-US" dirty="0" smtClean="0"/>
              <a:t>简单地实现以上目的</a:t>
            </a:r>
            <a:endParaRPr lang="en-US" altLang="zh-CN" dirty="0" smtClean="0"/>
          </a:p>
          <a:p>
            <a:r>
              <a:rPr lang="zh-CN" altLang="en-US" b="1" dirty="0" smtClean="0"/>
              <a:t>移动计算比移动数据更划算</a:t>
            </a:r>
            <a:endParaRPr lang="en-US" altLang="zh-CN" dirty="0" smtClean="0"/>
          </a:p>
          <a:p>
            <a:endParaRPr lang="en-US" altLang="zh-CN" dirty="0" smtClean="0"/>
          </a:p>
          <a:p>
            <a:endParaRPr lang="en-US" altLang="zh-CN" dirty="0" smtClean="0"/>
          </a:p>
          <a:p>
            <a:pPr>
              <a:buNone/>
            </a:pPr>
            <a:r>
              <a:rPr lang="en-US" altLang="zh-CN" sz="3600" dirty="0" smtClean="0"/>
              <a:t>      </a:t>
            </a:r>
            <a:r>
              <a:rPr lang="zh-CN" altLang="en-US" sz="3600" dirty="0" smtClean="0"/>
              <a:t>分而治之（</a:t>
            </a:r>
            <a:r>
              <a:rPr lang="en-US" altLang="zh-CN" sz="3600" dirty="0" smtClean="0"/>
              <a:t>Divide and Conquer</a:t>
            </a:r>
            <a:r>
              <a:rPr lang="zh-CN" altLang="en-US" sz="3600" dirty="0" smtClean="0"/>
              <a:t>）</a:t>
            </a:r>
            <a:endParaRPr lang="zh-CN" altLang="en-US" sz="3600"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 Box 1"/>
          <p:cNvSpPr txBox="1">
            <a:spLocks noChangeArrowheads="1"/>
          </p:cNvSpPr>
          <p:nvPr/>
        </p:nvSpPr>
        <p:spPr bwMode="auto">
          <a:xfrm>
            <a:off x="2936160" y="653829"/>
            <a:ext cx="3270240" cy="430606"/>
          </a:xfrm>
          <a:prstGeom prst="rect">
            <a:avLst/>
          </a:prstGeom>
          <a:noFill/>
          <a:ln w="9525">
            <a:noFill/>
            <a:round/>
            <a:headEnd/>
            <a:tailEnd/>
          </a:ln>
          <a:effectLst/>
        </p:spPr>
        <p:txBody>
          <a:bodyPr lIns="81639" tIns="49734" rIns="81639" bIns="40820"/>
          <a:lstStyle/>
          <a:p>
            <a:pPr>
              <a:lnSpc>
                <a:spcPct val="98000"/>
              </a:lnSpc>
              <a:tabLst>
                <a:tab pos="656650" algn="l"/>
                <a:tab pos="1313299" algn="l"/>
                <a:tab pos="1969949" algn="l"/>
                <a:tab pos="2626599" algn="l"/>
              </a:tabLst>
            </a:pPr>
            <a:r>
              <a:rPr lang="zh-CN" altLang="en-US" sz="2400" dirty="0" smtClean="0">
                <a:solidFill>
                  <a:srgbClr val="000000"/>
                </a:solidFill>
                <a:ea typeface="DejaVu Sans" pitchFamily="16" charset="0"/>
                <a:cs typeface="DejaVu Sans" pitchFamily="16" charset="0"/>
              </a:rPr>
              <a:t>大规模数据处理的问题</a:t>
            </a:r>
            <a:endParaRPr lang="en-US" sz="2400" dirty="0">
              <a:solidFill>
                <a:srgbClr val="000000"/>
              </a:solidFill>
              <a:ea typeface="DejaVu Sans" pitchFamily="16" charset="0"/>
              <a:cs typeface="DejaVu Sans" pitchFamily="16" charset="0"/>
            </a:endParaRPr>
          </a:p>
        </p:txBody>
      </p:sp>
      <p:sp>
        <p:nvSpPr>
          <p:cNvPr id="5" name="内容占位符 2"/>
          <p:cNvSpPr txBox="1">
            <a:spLocks/>
          </p:cNvSpPr>
          <p:nvPr/>
        </p:nvSpPr>
        <p:spPr>
          <a:xfrm>
            <a:off x="428596" y="1214423"/>
            <a:ext cx="8229600" cy="2786082"/>
          </a:xfrm>
          <a:prstGeom prst="rect">
            <a:avLst/>
          </a:prstGeom>
        </p:spPr>
        <p:txBody>
          <a:bodyPr/>
          <a:lstStyle/>
          <a:p>
            <a:pPr>
              <a:lnSpc>
                <a:spcPct val="98000"/>
              </a:lnSpc>
              <a:tabLst>
                <a:tab pos="656650" algn="l"/>
                <a:tab pos="1313299" algn="l"/>
                <a:tab pos="1969949" algn="l"/>
                <a:tab pos="2626599" algn="l"/>
                <a:tab pos="3283248" algn="l"/>
                <a:tab pos="3939898" algn="l"/>
                <a:tab pos="4596548" algn="l"/>
                <a:tab pos="5253198" algn="l"/>
                <a:tab pos="5909847" algn="l"/>
                <a:tab pos="6566497" algn="l"/>
                <a:tab pos="7223147" algn="l"/>
                <a:tab pos="7879796" algn="l"/>
                <a:tab pos="8536446" algn="l"/>
              </a:tabLst>
            </a:pPr>
            <a:endParaRPr lang="en-US" sz="2000" dirty="0" smtClean="0">
              <a:solidFill>
                <a:srgbClr val="000000"/>
              </a:solidFill>
              <a:latin typeface="+mn-ea"/>
              <a:cs typeface="DejaVu Sans" pitchFamily="16" charset="0"/>
            </a:endParaRPr>
          </a:p>
        </p:txBody>
      </p:sp>
      <p:sp>
        <p:nvSpPr>
          <p:cNvPr id="6" name="内容占位符 2"/>
          <p:cNvSpPr txBox="1">
            <a:spLocks/>
          </p:cNvSpPr>
          <p:nvPr/>
        </p:nvSpPr>
        <p:spPr>
          <a:xfrm>
            <a:off x="500034" y="1142984"/>
            <a:ext cx="8229600" cy="4786345"/>
          </a:xfrm>
          <a:prstGeom prst="rect">
            <a:avLst/>
          </a:prstGeom>
        </p:spPr>
        <p:txBody>
          <a:bodyPr/>
          <a:lstStyle/>
          <a:p>
            <a:pPr lvl="0" indent="-342900">
              <a:spcBef>
                <a:spcPct val="20000"/>
              </a:spcBef>
            </a:pPr>
            <a:r>
              <a:rPr lang="zh-CN" altLang="en-US" sz="2000" dirty="0" smtClean="0"/>
              <a:t>         </a:t>
            </a:r>
            <a:r>
              <a:rPr lang="en-US" altLang="zh-CN" sz="2000" dirty="0" smtClean="0"/>
              <a:t>1990</a:t>
            </a:r>
            <a:r>
              <a:rPr lang="zh-CN" altLang="en-US" sz="2000" dirty="0" smtClean="0"/>
              <a:t>年，一个普通的硬盘驱动器可存储</a:t>
            </a:r>
            <a:r>
              <a:rPr lang="en-US" altLang="zh-CN" sz="2000" dirty="0" smtClean="0"/>
              <a:t>1370 MB</a:t>
            </a:r>
            <a:r>
              <a:rPr lang="zh-CN" altLang="en-US" sz="2000" dirty="0" smtClean="0"/>
              <a:t>的数据并拥有</a:t>
            </a:r>
            <a:r>
              <a:rPr lang="en-US" altLang="zh-CN" sz="2000" dirty="0" smtClean="0"/>
              <a:t>4.4 MB/s</a:t>
            </a:r>
            <a:r>
              <a:rPr lang="zh-CN" altLang="en-US" sz="2000" dirty="0" smtClean="0"/>
              <a:t>的传输速度 ，所以，只需五分钟的时间就可以读取整个磁盘的数据。</a:t>
            </a:r>
          </a:p>
          <a:p>
            <a:pPr lvl="0" indent="-342900">
              <a:spcBef>
                <a:spcPct val="20000"/>
              </a:spcBef>
            </a:pPr>
            <a:r>
              <a:rPr lang="zh-CN" altLang="en-US" sz="2000" dirty="0" smtClean="0"/>
              <a:t>         </a:t>
            </a:r>
            <a:r>
              <a:rPr lang="en-US" altLang="zh-CN" sz="2000" dirty="0" smtClean="0"/>
              <a:t>20</a:t>
            </a:r>
            <a:r>
              <a:rPr lang="zh-CN" altLang="en-US" sz="2000" dirty="0" smtClean="0"/>
              <a:t>年过去了，</a:t>
            </a:r>
            <a:r>
              <a:rPr lang="en-US" altLang="zh-CN" sz="2000" dirty="0" smtClean="0"/>
              <a:t>1 TB</a:t>
            </a:r>
            <a:r>
              <a:rPr lang="zh-CN" altLang="en-US" sz="2000" dirty="0" smtClean="0"/>
              <a:t>级别的磁盘驱动器是很正常的，但是数据传输的速度却在</a:t>
            </a:r>
            <a:r>
              <a:rPr lang="en-US" altLang="zh-CN" sz="2000" dirty="0" smtClean="0"/>
              <a:t>100 MB/s</a:t>
            </a:r>
            <a:r>
              <a:rPr lang="zh-CN" altLang="en-US" sz="2000" dirty="0" smtClean="0"/>
              <a:t>左右。所以它需要花两个半小时以上的时间读取整个驱动器的数据。</a:t>
            </a:r>
          </a:p>
          <a:p>
            <a:pPr lvl="0" indent="-342900">
              <a:spcBef>
                <a:spcPct val="20000"/>
              </a:spcBef>
            </a:pPr>
            <a:r>
              <a:rPr lang="zh-CN" altLang="en-US" sz="2000" dirty="0" smtClean="0"/>
              <a:t>        从一个驱动器上读取所有的数据需要很长的时间，写甚至更慢。</a:t>
            </a:r>
          </a:p>
          <a:p>
            <a:pPr lvl="0" indent="-342900">
              <a:spcBef>
                <a:spcPct val="20000"/>
              </a:spcBef>
            </a:pPr>
            <a:r>
              <a:rPr lang="zh-CN" altLang="en-US" sz="2000" dirty="0" smtClean="0"/>
              <a:t>        如何解决？</a:t>
            </a:r>
            <a:endParaRPr lang="en-US" altLang="zh-CN" sz="2000" dirty="0" smtClean="0"/>
          </a:p>
          <a:p>
            <a:pPr lvl="0" indent="-342900">
              <a:spcBef>
                <a:spcPct val="20000"/>
              </a:spcBef>
            </a:pPr>
            <a:r>
              <a:rPr lang="en-US" altLang="zh-CN" sz="2000" dirty="0" smtClean="0"/>
              <a:t>       </a:t>
            </a:r>
          </a:p>
          <a:p>
            <a:pPr lvl="0" indent="-342900">
              <a:spcBef>
                <a:spcPct val="20000"/>
              </a:spcBef>
            </a:pPr>
            <a:r>
              <a:rPr lang="en-US" altLang="zh-CN" sz="2000" dirty="0" smtClean="0"/>
              <a:t>          </a:t>
            </a:r>
            <a:r>
              <a:rPr lang="zh-CN" altLang="en-US" sz="2000" dirty="0" smtClean="0"/>
              <a:t>一个很简单的减少读取时间的办法是同时从多个磁盘上读取数据。          试想一下，我们拥有</a:t>
            </a:r>
            <a:r>
              <a:rPr lang="en-US" altLang="zh-CN" sz="2000" dirty="0" smtClean="0"/>
              <a:t>100</a:t>
            </a:r>
            <a:r>
              <a:rPr lang="zh-CN" altLang="en-US" sz="2000" dirty="0" smtClean="0"/>
              <a:t>个磁盘，每个存储百分之一的数据。如果它们并行运行，那么不到两分钟我们就可以读完所有的数据。</a:t>
            </a:r>
            <a:endParaRPr kumimoji="0" lang="zh-CN" altLang="en-US" sz="32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p:txBody>
          <a:bodyPr/>
          <a:lstStyle/>
          <a:p>
            <a:r>
              <a:rPr lang="en-US" altLang="zh-CN" dirty="0" smtClean="0"/>
              <a:t>Google</a:t>
            </a:r>
            <a:r>
              <a:rPr lang="zh-CN" altLang="en-US" dirty="0" smtClean="0"/>
              <a:t>的核心技术</a:t>
            </a:r>
          </a:p>
        </p:txBody>
      </p:sp>
      <p:sp>
        <p:nvSpPr>
          <p:cNvPr id="5123" name="内容占位符 2"/>
          <p:cNvSpPr>
            <a:spLocks noGrp="1"/>
          </p:cNvSpPr>
          <p:nvPr>
            <p:ph idx="1"/>
          </p:nvPr>
        </p:nvSpPr>
        <p:spPr>
          <a:xfrm>
            <a:off x="357188" y="1428750"/>
            <a:ext cx="8229600" cy="4572018"/>
          </a:xfrm>
        </p:spPr>
        <p:txBody>
          <a:bodyPr>
            <a:normAutofit fontScale="85000" lnSpcReduction="20000"/>
          </a:bodyPr>
          <a:lstStyle/>
          <a:p>
            <a:pPr>
              <a:buNone/>
            </a:pPr>
            <a:r>
              <a:rPr lang="en-US" b="1" dirty="0" smtClean="0"/>
              <a:t>GFS</a:t>
            </a:r>
            <a:r>
              <a:rPr lang="zh-CN" altLang="en-US" b="1" dirty="0" smtClean="0"/>
              <a:t>的架构</a:t>
            </a:r>
            <a:endParaRPr lang="en-US" altLang="zh-CN" b="1" dirty="0" smtClean="0"/>
          </a:p>
          <a:p>
            <a:r>
              <a:rPr lang="en-US" altLang="zh-CN" b="1" dirty="0" smtClean="0"/>
              <a:t>Master</a:t>
            </a:r>
            <a:r>
              <a:rPr lang="zh-CN" altLang="en-US" b="1" dirty="0" smtClean="0"/>
              <a:t>节点</a:t>
            </a:r>
            <a:r>
              <a:rPr lang="zh-CN" altLang="en-US" dirty="0" smtClean="0"/>
              <a:t>：主要存储与数据文件相关的元数据，而不是</a:t>
            </a:r>
            <a:r>
              <a:rPr lang="en-US" altLang="zh-CN" dirty="0" smtClean="0"/>
              <a:t>Chunk</a:t>
            </a:r>
            <a:r>
              <a:rPr lang="zh-CN" altLang="en-US" dirty="0" smtClean="0"/>
              <a:t>（数据块）。元数据包括一个能将</a:t>
            </a:r>
            <a:r>
              <a:rPr lang="en-US" altLang="zh-CN" dirty="0" smtClean="0"/>
              <a:t>64</a:t>
            </a:r>
            <a:r>
              <a:rPr lang="zh-CN" altLang="en-US" dirty="0" smtClean="0"/>
              <a:t>位标签映射到数据块的位置及其组成文件 的表格，数据块副本位置和哪个进程正在读写特定的数据块等。还有</a:t>
            </a:r>
            <a:r>
              <a:rPr lang="en-US" altLang="zh-CN" dirty="0" smtClean="0"/>
              <a:t>Master</a:t>
            </a:r>
            <a:r>
              <a:rPr lang="zh-CN" altLang="en-US" dirty="0" smtClean="0"/>
              <a:t>节点会周期性地接收从每个</a:t>
            </a:r>
            <a:r>
              <a:rPr lang="en-US" altLang="zh-CN" dirty="0" smtClean="0"/>
              <a:t>Chunk</a:t>
            </a:r>
            <a:r>
              <a:rPr lang="zh-CN" altLang="en-US" dirty="0" smtClean="0"/>
              <a:t>节点来的更新（</a:t>
            </a:r>
            <a:r>
              <a:rPr lang="en-US" altLang="zh-CN" dirty="0" smtClean="0"/>
              <a:t>"Heart- beat"</a:t>
            </a:r>
            <a:r>
              <a:rPr lang="zh-CN" altLang="en-US" dirty="0" smtClean="0"/>
              <a:t>）来让元数据保持最新状态。 </a:t>
            </a:r>
          </a:p>
          <a:p>
            <a:r>
              <a:rPr lang="en-US" altLang="zh-CN" b="1" dirty="0" smtClean="0"/>
              <a:t>Chunk</a:t>
            </a:r>
            <a:r>
              <a:rPr lang="zh-CN" altLang="en-US" b="1" dirty="0" smtClean="0"/>
              <a:t>节点</a:t>
            </a:r>
            <a:r>
              <a:rPr lang="zh-CN" altLang="en-US" dirty="0" smtClean="0"/>
              <a:t>：顾名思义，肯定用来存储</a:t>
            </a:r>
            <a:r>
              <a:rPr lang="en-US" altLang="zh-CN" dirty="0" smtClean="0"/>
              <a:t>Chunk</a:t>
            </a:r>
            <a:r>
              <a:rPr lang="zh-CN" altLang="en-US" dirty="0" smtClean="0"/>
              <a:t>，数据文件通过被分割为每个默认大小为</a:t>
            </a:r>
            <a:r>
              <a:rPr lang="en-US" altLang="zh-CN" dirty="0" smtClean="0"/>
              <a:t>64MB</a:t>
            </a:r>
            <a:r>
              <a:rPr lang="zh-CN" altLang="en-US" dirty="0" smtClean="0"/>
              <a:t>的</a:t>
            </a:r>
            <a:r>
              <a:rPr lang="en-US" altLang="zh-CN" dirty="0" smtClean="0"/>
              <a:t>Chunk</a:t>
            </a:r>
            <a:r>
              <a:rPr lang="zh-CN" altLang="en-US" dirty="0" smtClean="0"/>
              <a:t>的方式存储，而且每个</a:t>
            </a:r>
            <a:r>
              <a:rPr lang="en-US" altLang="zh-CN" dirty="0" smtClean="0"/>
              <a:t>Chunk</a:t>
            </a:r>
            <a:r>
              <a:rPr lang="zh-CN" altLang="en-US" dirty="0" smtClean="0"/>
              <a:t>有 唯一一个</a:t>
            </a:r>
            <a:r>
              <a:rPr lang="en-US" altLang="zh-CN" dirty="0" smtClean="0"/>
              <a:t>64</a:t>
            </a:r>
            <a:r>
              <a:rPr lang="zh-CN" altLang="en-US" dirty="0" smtClean="0"/>
              <a:t>位标签，并且每个</a:t>
            </a:r>
            <a:r>
              <a:rPr lang="en-US" altLang="zh-CN" dirty="0" smtClean="0"/>
              <a:t>Chunk</a:t>
            </a:r>
            <a:r>
              <a:rPr lang="zh-CN" altLang="en-US" dirty="0" smtClean="0"/>
              <a:t>都会在整个分布式系统被复制多次，默认为</a:t>
            </a:r>
            <a:r>
              <a:rPr lang="en-US" altLang="zh-CN" dirty="0" smtClean="0"/>
              <a:t>3</a:t>
            </a:r>
            <a:r>
              <a:rPr lang="zh-CN" altLang="en-US" dirty="0" smtClean="0"/>
              <a:t>次。 </a:t>
            </a:r>
          </a:p>
          <a:p>
            <a:endParaRPr lang="zh-CN" altLang="en-US" b="1" dirty="0" smtClean="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分而治之（</a:t>
            </a:r>
            <a:r>
              <a:rPr lang="en-US" altLang="zh-CN" dirty="0" smtClean="0"/>
              <a:t>Divide and Conquer</a:t>
            </a:r>
            <a:r>
              <a:rPr lang="zh-CN" altLang="en-US" dirty="0" smtClean="0"/>
              <a:t>）</a:t>
            </a:r>
            <a:endParaRPr lang="zh-CN" altLang="en-US" dirty="0"/>
          </a:p>
        </p:txBody>
      </p:sp>
      <p:pic>
        <p:nvPicPr>
          <p:cNvPr id="155650" name="Picture 2"/>
          <p:cNvPicPr>
            <a:picLocks noChangeAspect="1" noChangeArrowheads="1"/>
          </p:cNvPicPr>
          <p:nvPr/>
        </p:nvPicPr>
        <p:blipFill>
          <a:blip r:embed="rId2"/>
          <a:srcRect/>
          <a:stretch>
            <a:fillRect/>
          </a:stretch>
        </p:blipFill>
        <p:spPr bwMode="auto">
          <a:xfrm>
            <a:off x="857224" y="1643050"/>
            <a:ext cx="7400925" cy="4991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分而治之（</a:t>
            </a:r>
            <a:r>
              <a:rPr lang="en-US" altLang="zh-CN" dirty="0" smtClean="0"/>
              <a:t>Divide and Conquer</a:t>
            </a:r>
            <a:r>
              <a:rPr lang="zh-CN" altLang="en-US" dirty="0" smtClean="0"/>
              <a:t>）</a:t>
            </a:r>
            <a:endParaRPr lang="zh-CN" altLang="en-US" dirty="0"/>
          </a:p>
        </p:txBody>
      </p:sp>
      <p:pic>
        <p:nvPicPr>
          <p:cNvPr id="156674" name="Picture 2"/>
          <p:cNvPicPr>
            <a:picLocks noChangeAspect="1" noChangeArrowheads="1"/>
          </p:cNvPicPr>
          <p:nvPr/>
        </p:nvPicPr>
        <p:blipFill>
          <a:blip r:embed="rId2"/>
          <a:srcRect/>
          <a:stretch>
            <a:fillRect/>
          </a:stretch>
        </p:blipFill>
        <p:spPr bwMode="auto">
          <a:xfrm>
            <a:off x="1000100" y="1428736"/>
            <a:ext cx="7143750" cy="50768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分而治之（</a:t>
            </a:r>
            <a:r>
              <a:rPr lang="en-US" altLang="zh-CN" dirty="0" smtClean="0"/>
              <a:t>Divide and Conquer</a:t>
            </a:r>
            <a:r>
              <a:rPr lang="zh-CN" altLang="en-US" dirty="0" smtClean="0"/>
              <a:t>）</a:t>
            </a:r>
            <a:endParaRPr lang="zh-CN" altLang="en-US" dirty="0"/>
          </a:p>
        </p:txBody>
      </p:sp>
      <p:pic>
        <p:nvPicPr>
          <p:cNvPr id="157698" name="Picture 2"/>
          <p:cNvPicPr>
            <a:picLocks noChangeAspect="1" noChangeArrowheads="1"/>
          </p:cNvPicPr>
          <p:nvPr/>
        </p:nvPicPr>
        <p:blipFill>
          <a:blip r:embed="rId2"/>
          <a:srcRect/>
          <a:stretch>
            <a:fillRect/>
          </a:stretch>
        </p:blipFill>
        <p:spPr bwMode="auto">
          <a:xfrm>
            <a:off x="857224" y="1500174"/>
            <a:ext cx="7267575" cy="50958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MapReduce</a:t>
            </a:r>
            <a:r>
              <a:rPr lang="zh-CN" altLang="en-US" dirty="0" smtClean="0"/>
              <a:t>特性</a:t>
            </a:r>
            <a:endParaRPr lang="zh-CN" altLang="en-US" dirty="0"/>
          </a:p>
        </p:txBody>
      </p:sp>
      <p:sp>
        <p:nvSpPr>
          <p:cNvPr id="3" name="内容占位符 2"/>
          <p:cNvSpPr>
            <a:spLocks noGrp="1"/>
          </p:cNvSpPr>
          <p:nvPr>
            <p:ph idx="1"/>
          </p:nvPr>
        </p:nvSpPr>
        <p:spPr/>
        <p:txBody>
          <a:bodyPr/>
          <a:lstStyle/>
          <a:p>
            <a:r>
              <a:rPr lang="zh-CN" altLang="en-US" dirty="0" smtClean="0"/>
              <a:t>自动实现分布式并行计算</a:t>
            </a:r>
            <a:endParaRPr lang="en-US" altLang="zh-CN" dirty="0" smtClean="0"/>
          </a:p>
          <a:p>
            <a:r>
              <a:rPr lang="zh-CN" altLang="en-US" dirty="0" smtClean="0"/>
              <a:t>容错</a:t>
            </a:r>
            <a:endParaRPr lang="en-US" altLang="zh-CN" dirty="0" smtClean="0"/>
          </a:p>
          <a:p>
            <a:r>
              <a:rPr lang="zh-CN" altLang="en-US" dirty="0" smtClean="0"/>
              <a:t>提供状态监控工具</a:t>
            </a:r>
            <a:endParaRPr lang="en-US" altLang="zh-CN" dirty="0" smtClean="0"/>
          </a:p>
          <a:p>
            <a:r>
              <a:rPr lang="zh-CN" altLang="en-US" dirty="0" smtClean="0"/>
              <a:t>模型抽象简洁，程序员易用</a:t>
            </a:r>
            <a:endParaRPr lang="en-US" altLang="zh-CN" dirty="0" smtClean="0"/>
          </a:p>
          <a:p>
            <a:endParaRPr lang="en-US" altLang="zh-CN" dirty="0" smtClean="0"/>
          </a:p>
          <a:p>
            <a:endParaRPr lang="en-US" altLang="zh-CN" dirty="0" smtClean="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MapReduce</a:t>
            </a:r>
            <a:endParaRPr lang="zh-CN" altLang="en-US" dirty="0"/>
          </a:p>
        </p:txBody>
      </p:sp>
      <p:sp>
        <p:nvSpPr>
          <p:cNvPr id="3" name="内容占位符 2"/>
          <p:cNvSpPr>
            <a:spLocks noGrp="1"/>
          </p:cNvSpPr>
          <p:nvPr>
            <p:ph idx="1"/>
          </p:nvPr>
        </p:nvSpPr>
        <p:spPr/>
        <p:txBody>
          <a:bodyPr/>
          <a:lstStyle/>
          <a:p>
            <a:pPr marL="0">
              <a:buNone/>
            </a:pPr>
            <a:r>
              <a:rPr lang="zh-CN" altLang="en-US" dirty="0" smtClean="0"/>
              <a:t>它由称为</a:t>
            </a:r>
            <a:r>
              <a:rPr lang="en-US" altLang="zh-CN" dirty="0" smtClean="0"/>
              <a:t>map</a:t>
            </a:r>
            <a:r>
              <a:rPr lang="zh-CN" altLang="en-US" dirty="0" smtClean="0"/>
              <a:t>和</a:t>
            </a:r>
            <a:r>
              <a:rPr lang="en-US" altLang="zh-CN" dirty="0" smtClean="0"/>
              <a:t>reduce</a:t>
            </a:r>
            <a:r>
              <a:rPr lang="zh-CN" altLang="en-US" dirty="0" smtClean="0"/>
              <a:t>的两部分用户程序组成，然后利用框架在计算机集群上面根据需求运行多个程序实例来处理各个子任务，然后再对结果进行归并。</a:t>
            </a:r>
            <a:endParaRPr lang="en-US" altLang="zh-CN" dirty="0" smtClean="0"/>
          </a:p>
          <a:p>
            <a:endParaRPr lang="en-US" altLang="zh-CN" dirty="0" smtClean="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MapReduce</a:t>
            </a:r>
            <a:endParaRPr lang="zh-CN" altLang="en-US" dirty="0"/>
          </a:p>
        </p:txBody>
      </p:sp>
      <p:sp>
        <p:nvSpPr>
          <p:cNvPr id="3" name="内容占位符 2"/>
          <p:cNvSpPr>
            <a:spLocks noGrp="1"/>
          </p:cNvSpPr>
          <p:nvPr>
            <p:ph idx="1"/>
          </p:nvPr>
        </p:nvSpPr>
        <p:spPr/>
        <p:txBody>
          <a:bodyPr/>
          <a:lstStyle/>
          <a:p>
            <a:endParaRPr lang="en-US" altLang="zh-CN" dirty="0" smtClean="0"/>
          </a:p>
          <a:p>
            <a:endParaRPr lang="en-US" altLang="zh-CN" dirty="0" smtClean="0"/>
          </a:p>
        </p:txBody>
      </p:sp>
      <p:pic>
        <p:nvPicPr>
          <p:cNvPr id="20482" name="Picture 2"/>
          <p:cNvPicPr>
            <a:picLocks noChangeAspect="1" noChangeArrowheads="1"/>
          </p:cNvPicPr>
          <p:nvPr/>
        </p:nvPicPr>
        <p:blipFill>
          <a:blip r:embed="rId2"/>
          <a:srcRect/>
          <a:stretch>
            <a:fillRect/>
          </a:stretch>
        </p:blipFill>
        <p:spPr bwMode="auto">
          <a:xfrm>
            <a:off x="928662" y="2000240"/>
            <a:ext cx="4541953" cy="285752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MapReduce</a:t>
            </a:r>
            <a:endParaRPr lang="zh-CN" altLang="en-US" dirty="0"/>
          </a:p>
        </p:txBody>
      </p:sp>
      <p:pic>
        <p:nvPicPr>
          <p:cNvPr id="2050" name="Picture 2" descr="D:\study\Hadoop\hadoop\picture\mapreduce-process.png"/>
          <p:cNvPicPr>
            <a:picLocks noChangeAspect="1" noChangeArrowheads="1"/>
          </p:cNvPicPr>
          <p:nvPr/>
        </p:nvPicPr>
        <p:blipFill>
          <a:blip r:embed="rId2"/>
          <a:srcRect/>
          <a:stretch>
            <a:fillRect/>
          </a:stretch>
        </p:blipFill>
        <p:spPr bwMode="auto">
          <a:xfrm>
            <a:off x="1214414" y="1571612"/>
            <a:ext cx="7229475" cy="4676775"/>
          </a:xfrm>
          <a:prstGeom prst="rect">
            <a:avLst/>
          </a:prstGeom>
          <a:noFill/>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MapReduce</a:t>
            </a:r>
            <a:endParaRPr lang="zh-CN" altLang="en-US" dirty="0"/>
          </a:p>
        </p:txBody>
      </p:sp>
      <p:sp>
        <p:nvSpPr>
          <p:cNvPr id="3" name="内容占位符 2"/>
          <p:cNvSpPr>
            <a:spLocks noGrp="1"/>
          </p:cNvSpPr>
          <p:nvPr>
            <p:ph idx="1"/>
          </p:nvPr>
        </p:nvSpPr>
        <p:spPr/>
        <p:txBody>
          <a:bodyPr/>
          <a:lstStyle/>
          <a:p>
            <a:r>
              <a:rPr lang="zh-CN" altLang="en-US" dirty="0" smtClean="0"/>
              <a:t>你所需要做的是</a:t>
            </a:r>
            <a:r>
              <a:rPr lang="en-US" altLang="zh-CN" dirty="0" smtClean="0"/>
              <a:t> </a:t>
            </a:r>
            <a:r>
              <a:rPr lang="zh-CN" altLang="en-US" dirty="0" smtClean="0"/>
              <a:t>实现</a:t>
            </a:r>
            <a:r>
              <a:rPr lang="en-US" altLang="zh-CN" dirty="0" smtClean="0"/>
              <a:t>map()</a:t>
            </a:r>
            <a:r>
              <a:rPr lang="zh-CN" altLang="en-US" dirty="0" smtClean="0"/>
              <a:t>和</a:t>
            </a:r>
            <a:r>
              <a:rPr lang="en-US" altLang="zh-CN" dirty="0" smtClean="0"/>
              <a:t>reduce()</a:t>
            </a:r>
            <a:r>
              <a:rPr lang="zh-CN" altLang="en-US" dirty="0" smtClean="0"/>
              <a:t>函数，剩下的框架完成。</a:t>
            </a:r>
            <a:endParaRPr lang="zh-CN" altLang="en-US" dirty="0"/>
          </a:p>
        </p:txBody>
      </p:sp>
      <p:pic>
        <p:nvPicPr>
          <p:cNvPr id="1026" name="Picture 2"/>
          <p:cNvPicPr>
            <a:picLocks noChangeAspect="1" noChangeArrowheads="1"/>
          </p:cNvPicPr>
          <p:nvPr/>
        </p:nvPicPr>
        <p:blipFill>
          <a:blip r:embed="rId2"/>
          <a:srcRect/>
          <a:stretch>
            <a:fillRect/>
          </a:stretch>
        </p:blipFill>
        <p:spPr bwMode="auto">
          <a:xfrm>
            <a:off x="1214414" y="2857496"/>
            <a:ext cx="6228247" cy="35004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MapReduce</a:t>
            </a:r>
            <a:r>
              <a:rPr lang="zh-CN" altLang="en-US" dirty="0" smtClean="0"/>
              <a:t>示例</a:t>
            </a:r>
            <a:endParaRPr lang="zh-CN" altLang="en-US" dirty="0"/>
          </a:p>
        </p:txBody>
      </p:sp>
      <p:pic>
        <p:nvPicPr>
          <p:cNvPr id="2050" name="Picture 2"/>
          <p:cNvPicPr>
            <a:picLocks noChangeAspect="1" noChangeArrowheads="1"/>
          </p:cNvPicPr>
          <p:nvPr/>
        </p:nvPicPr>
        <p:blipFill>
          <a:blip r:embed="rId2"/>
          <a:srcRect/>
          <a:stretch>
            <a:fillRect/>
          </a:stretch>
        </p:blipFill>
        <p:spPr bwMode="auto">
          <a:xfrm>
            <a:off x="2143108" y="1928802"/>
            <a:ext cx="6033763" cy="435771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MapReduce</a:t>
            </a:r>
            <a:r>
              <a:rPr lang="zh-CN" altLang="en-US" dirty="0" smtClean="0"/>
              <a:t>示例</a:t>
            </a:r>
            <a:endParaRPr lang="zh-CN" altLang="en-US" dirty="0"/>
          </a:p>
        </p:txBody>
      </p:sp>
      <p:pic>
        <p:nvPicPr>
          <p:cNvPr id="3074" name="Picture 2"/>
          <p:cNvPicPr>
            <a:picLocks noChangeAspect="1" noChangeArrowheads="1"/>
          </p:cNvPicPr>
          <p:nvPr/>
        </p:nvPicPr>
        <p:blipFill>
          <a:blip r:embed="rId2"/>
          <a:srcRect/>
          <a:stretch>
            <a:fillRect/>
          </a:stretch>
        </p:blipFill>
        <p:spPr bwMode="auto">
          <a:xfrm>
            <a:off x="1643042" y="1714488"/>
            <a:ext cx="5985392" cy="378621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p:txBody>
          <a:bodyPr/>
          <a:lstStyle/>
          <a:p>
            <a:r>
              <a:rPr lang="en-US" altLang="zh-CN" dirty="0" smtClean="0"/>
              <a:t>Google</a:t>
            </a:r>
            <a:r>
              <a:rPr lang="zh-CN" altLang="en-US" dirty="0" smtClean="0"/>
              <a:t>的核心技术</a:t>
            </a:r>
          </a:p>
        </p:txBody>
      </p:sp>
      <p:sp>
        <p:nvSpPr>
          <p:cNvPr id="5123" name="内容占位符 2"/>
          <p:cNvSpPr>
            <a:spLocks noGrp="1"/>
          </p:cNvSpPr>
          <p:nvPr>
            <p:ph idx="1"/>
          </p:nvPr>
        </p:nvSpPr>
        <p:spPr>
          <a:xfrm>
            <a:off x="357188" y="1428750"/>
            <a:ext cx="8229600" cy="4929208"/>
          </a:xfrm>
        </p:spPr>
        <p:txBody>
          <a:bodyPr>
            <a:normAutofit fontScale="77500" lnSpcReduction="20000"/>
          </a:bodyPr>
          <a:lstStyle/>
          <a:p>
            <a:pPr>
              <a:buNone/>
            </a:pPr>
            <a:r>
              <a:rPr lang="en-US" altLang="zh-CN" b="1" dirty="0" smtClean="0"/>
              <a:t>GFS</a:t>
            </a:r>
            <a:r>
              <a:rPr lang="zh-CN" altLang="en-US" b="1" dirty="0" smtClean="0"/>
              <a:t>设计上主要有八个特点：</a:t>
            </a:r>
            <a:endParaRPr lang="en-US" altLang="zh-CN" b="1" dirty="0" smtClean="0"/>
          </a:p>
          <a:p>
            <a:r>
              <a:rPr lang="zh-CN" altLang="en-US" b="1" dirty="0" smtClean="0"/>
              <a:t>大文件和大数据块</a:t>
            </a:r>
            <a:r>
              <a:rPr lang="zh-CN" altLang="en-US" dirty="0" smtClean="0"/>
              <a:t>：数据文件的大小普遍在</a:t>
            </a:r>
            <a:r>
              <a:rPr lang="en-US" altLang="zh-CN" dirty="0" smtClean="0"/>
              <a:t>GB</a:t>
            </a:r>
            <a:r>
              <a:rPr lang="zh-CN" altLang="en-US" dirty="0" smtClean="0"/>
              <a:t>级别，而且其每个数据块默认大小为</a:t>
            </a:r>
            <a:r>
              <a:rPr lang="en-US" altLang="zh-CN" dirty="0" smtClean="0"/>
              <a:t>64MB</a:t>
            </a:r>
            <a:r>
              <a:rPr lang="zh-CN" altLang="en-US" dirty="0" smtClean="0"/>
              <a:t>，这样做的好处是减少了元数据的大小，能使</a:t>
            </a:r>
            <a:r>
              <a:rPr lang="en-US" altLang="zh-CN" dirty="0" smtClean="0"/>
              <a:t>Master</a:t>
            </a:r>
            <a:r>
              <a:rPr lang="zh-CN" altLang="en-US" dirty="0" smtClean="0"/>
              <a:t>节点能够非常方便地将元数据放置在内存中以提升访问效率。 </a:t>
            </a:r>
            <a:endParaRPr lang="en-US" altLang="zh-CN" dirty="0" smtClean="0"/>
          </a:p>
          <a:p>
            <a:r>
              <a:rPr lang="zh-CN" altLang="en-US" b="1" dirty="0" smtClean="0"/>
              <a:t>操作以添加为主</a:t>
            </a:r>
            <a:r>
              <a:rPr lang="zh-CN" altLang="en-US" dirty="0" smtClean="0"/>
              <a:t>：因为文件很少被删减或者覆盖，通常只是进行添加或者读取操作，这样能充分考虑到硬盘线性吞吐量大和随机读写慢的特点。 </a:t>
            </a:r>
            <a:endParaRPr lang="en-US" altLang="zh-CN" dirty="0" smtClean="0"/>
          </a:p>
          <a:p>
            <a:r>
              <a:rPr lang="zh-CN" altLang="en-US" b="1" dirty="0" smtClean="0"/>
              <a:t>支持容错</a:t>
            </a:r>
            <a:r>
              <a:rPr lang="zh-CN" altLang="en-US" dirty="0" smtClean="0"/>
              <a:t>：首先，虽然当时为了设计方便，采用了单</a:t>
            </a:r>
            <a:r>
              <a:rPr lang="en-US" altLang="zh-CN" dirty="0" smtClean="0"/>
              <a:t>Master</a:t>
            </a:r>
            <a:r>
              <a:rPr lang="zh-CN" altLang="en-US" dirty="0" smtClean="0"/>
              <a:t>的方案，但是整个系统会保证每个</a:t>
            </a:r>
            <a:r>
              <a:rPr lang="en-US" altLang="zh-CN" dirty="0" smtClean="0"/>
              <a:t>Master</a:t>
            </a:r>
            <a:r>
              <a:rPr lang="zh-CN" altLang="en-US" dirty="0" smtClean="0"/>
              <a:t>都会有其相对应的复制品，以便于在 </a:t>
            </a:r>
            <a:r>
              <a:rPr lang="en-US" altLang="zh-CN" dirty="0" smtClean="0"/>
              <a:t>Master</a:t>
            </a:r>
            <a:r>
              <a:rPr lang="zh-CN" altLang="en-US" dirty="0" smtClean="0"/>
              <a:t>节点出现问题时进行切换。其次，在</a:t>
            </a:r>
            <a:r>
              <a:rPr lang="en-US" altLang="zh-CN" dirty="0" smtClean="0"/>
              <a:t>Chunk</a:t>
            </a:r>
            <a:r>
              <a:rPr lang="zh-CN" altLang="en-US" dirty="0" smtClean="0"/>
              <a:t>层，</a:t>
            </a:r>
            <a:r>
              <a:rPr lang="en-US" altLang="zh-CN" dirty="0" smtClean="0"/>
              <a:t>GFS</a:t>
            </a:r>
            <a:r>
              <a:rPr lang="zh-CN" altLang="en-US" dirty="0" smtClean="0"/>
              <a:t>已经在设计上将节点失败视为常态，所以能非常好地处理</a:t>
            </a:r>
            <a:r>
              <a:rPr lang="en-US" altLang="zh-CN" dirty="0" smtClean="0"/>
              <a:t>Chunk</a:t>
            </a:r>
            <a:r>
              <a:rPr lang="zh-CN" altLang="en-US" dirty="0" smtClean="0"/>
              <a:t>节点失效的问题。</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MapReduce</a:t>
            </a:r>
            <a:r>
              <a:rPr lang="zh-CN" altLang="en-US" dirty="0" smtClean="0"/>
              <a:t>示例</a:t>
            </a:r>
            <a:endParaRPr lang="zh-CN" altLang="en-US" dirty="0"/>
          </a:p>
        </p:txBody>
      </p:sp>
      <p:pic>
        <p:nvPicPr>
          <p:cNvPr id="4098" name="Picture 2"/>
          <p:cNvPicPr>
            <a:picLocks noChangeAspect="1" noChangeArrowheads="1"/>
          </p:cNvPicPr>
          <p:nvPr/>
        </p:nvPicPr>
        <p:blipFill>
          <a:blip r:embed="rId2"/>
          <a:srcRect/>
          <a:stretch>
            <a:fillRect/>
          </a:stretch>
        </p:blipFill>
        <p:spPr bwMode="auto">
          <a:xfrm>
            <a:off x="1785918" y="1857364"/>
            <a:ext cx="6072230" cy="42959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MapReduce</a:t>
            </a:r>
            <a:r>
              <a:rPr lang="zh-CN" altLang="en-US" dirty="0" smtClean="0"/>
              <a:t>示例</a:t>
            </a:r>
            <a:endParaRPr lang="zh-CN" altLang="en-US" dirty="0"/>
          </a:p>
        </p:txBody>
      </p:sp>
      <p:pic>
        <p:nvPicPr>
          <p:cNvPr id="5122" name="Picture 2"/>
          <p:cNvPicPr>
            <a:picLocks noChangeAspect="1" noChangeArrowheads="1"/>
          </p:cNvPicPr>
          <p:nvPr/>
        </p:nvPicPr>
        <p:blipFill>
          <a:blip r:embed="rId2"/>
          <a:srcRect/>
          <a:stretch>
            <a:fillRect/>
          </a:stretch>
        </p:blipFill>
        <p:spPr bwMode="auto">
          <a:xfrm>
            <a:off x="1714480" y="1285860"/>
            <a:ext cx="6357982" cy="494829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MapReduce</a:t>
            </a:r>
            <a:r>
              <a:rPr lang="zh-CN" altLang="en-US" dirty="0" smtClean="0"/>
              <a:t>示例</a:t>
            </a:r>
            <a:endParaRPr lang="zh-CN" altLang="en-US" dirty="0"/>
          </a:p>
        </p:txBody>
      </p:sp>
      <p:pic>
        <p:nvPicPr>
          <p:cNvPr id="6147" name="Picture 3"/>
          <p:cNvPicPr>
            <a:picLocks noChangeAspect="1" noChangeArrowheads="1"/>
          </p:cNvPicPr>
          <p:nvPr/>
        </p:nvPicPr>
        <p:blipFill>
          <a:blip r:embed="rId2"/>
          <a:srcRect/>
          <a:stretch>
            <a:fillRect/>
          </a:stretch>
        </p:blipFill>
        <p:spPr bwMode="auto">
          <a:xfrm>
            <a:off x="0" y="1357298"/>
            <a:ext cx="8620125" cy="407196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MapReduce</a:t>
            </a:r>
            <a:r>
              <a:rPr lang="zh-CN" altLang="en-US" dirty="0" smtClean="0"/>
              <a:t>示例</a:t>
            </a:r>
            <a:endParaRPr lang="zh-CN" altLang="en-US" dirty="0"/>
          </a:p>
        </p:txBody>
      </p:sp>
      <p:pic>
        <p:nvPicPr>
          <p:cNvPr id="7170" name="Picture 2"/>
          <p:cNvPicPr>
            <a:picLocks noChangeAspect="1" noChangeArrowheads="1"/>
          </p:cNvPicPr>
          <p:nvPr/>
        </p:nvPicPr>
        <p:blipFill>
          <a:blip r:embed="rId2"/>
          <a:srcRect/>
          <a:stretch>
            <a:fillRect/>
          </a:stretch>
        </p:blipFill>
        <p:spPr bwMode="auto">
          <a:xfrm>
            <a:off x="1" y="2285992"/>
            <a:ext cx="8715404" cy="300039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单一</a:t>
            </a:r>
            <a:r>
              <a:rPr lang="en-US" altLang="zh-CN" dirty="0" smtClean="0"/>
              <a:t>Reduce</a:t>
            </a:r>
            <a:r>
              <a:rPr lang="zh-CN" altLang="en-US" dirty="0" smtClean="0"/>
              <a:t>处理</a:t>
            </a:r>
            <a:endParaRPr lang="zh-CN" altLang="en-US" dirty="0"/>
          </a:p>
        </p:txBody>
      </p:sp>
      <p:pic>
        <p:nvPicPr>
          <p:cNvPr id="2050" name="Picture 2"/>
          <p:cNvPicPr>
            <a:picLocks noChangeAspect="1" noChangeArrowheads="1"/>
          </p:cNvPicPr>
          <p:nvPr/>
        </p:nvPicPr>
        <p:blipFill>
          <a:blip r:embed="rId2"/>
          <a:srcRect/>
          <a:stretch>
            <a:fillRect/>
          </a:stretch>
        </p:blipFill>
        <p:spPr bwMode="auto">
          <a:xfrm>
            <a:off x="214282" y="1214422"/>
            <a:ext cx="8887728" cy="492922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多个</a:t>
            </a:r>
            <a:r>
              <a:rPr lang="en-US" altLang="zh-CN" dirty="0" smtClean="0"/>
              <a:t>Reduce</a:t>
            </a:r>
            <a:r>
              <a:rPr lang="zh-CN" altLang="en-US" dirty="0" smtClean="0"/>
              <a:t>处理</a:t>
            </a:r>
            <a:endParaRPr lang="zh-CN" altLang="en-US" dirty="0"/>
          </a:p>
        </p:txBody>
      </p:sp>
      <p:pic>
        <p:nvPicPr>
          <p:cNvPr id="3074" name="Picture 2"/>
          <p:cNvPicPr>
            <a:picLocks noChangeAspect="1" noChangeArrowheads="1"/>
          </p:cNvPicPr>
          <p:nvPr/>
        </p:nvPicPr>
        <p:blipFill>
          <a:blip r:embed="rId2"/>
          <a:srcRect/>
          <a:stretch>
            <a:fillRect/>
          </a:stretch>
        </p:blipFill>
        <p:spPr bwMode="auto">
          <a:xfrm>
            <a:off x="285720" y="1500174"/>
            <a:ext cx="8430222" cy="478634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无</a:t>
            </a:r>
            <a:r>
              <a:rPr lang="en-US" altLang="zh-CN" dirty="0" smtClean="0"/>
              <a:t>Reduce</a:t>
            </a:r>
            <a:r>
              <a:rPr lang="zh-CN" altLang="en-US" dirty="0" smtClean="0"/>
              <a:t>处理</a:t>
            </a:r>
            <a:endParaRPr lang="zh-CN" altLang="en-US" dirty="0"/>
          </a:p>
        </p:txBody>
      </p:sp>
      <p:pic>
        <p:nvPicPr>
          <p:cNvPr id="4098" name="Picture 2"/>
          <p:cNvPicPr>
            <a:picLocks noChangeAspect="1" noChangeArrowheads="1"/>
          </p:cNvPicPr>
          <p:nvPr/>
        </p:nvPicPr>
        <p:blipFill>
          <a:blip r:embed="rId2"/>
          <a:srcRect/>
          <a:stretch>
            <a:fillRect/>
          </a:stretch>
        </p:blipFill>
        <p:spPr bwMode="auto">
          <a:xfrm>
            <a:off x="214282" y="1428736"/>
            <a:ext cx="8709663" cy="485778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034" y="0"/>
            <a:ext cx="8229600" cy="1143000"/>
          </a:xfrm>
        </p:spPr>
        <p:txBody>
          <a:bodyPr/>
          <a:lstStyle/>
          <a:p>
            <a:r>
              <a:rPr lang="en-US" altLang="zh-CN" dirty="0" err="1" smtClean="0"/>
              <a:t>MapReduce</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5" name="Picture 2"/>
          <p:cNvPicPr>
            <a:picLocks noChangeAspect="1" noChangeArrowheads="1"/>
          </p:cNvPicPr>
          <p:nvPr/>
        </p:nvPicPr>
        <p:blipFill>
          <a:blip r:embed="rId2"/>
          <a:srcRect/>
          <a:stretch>
            <a:fillRect/>
          </a:stretch>
        </p:blipFill>
        <p:spPr bwMode="auto">
          <a:xfrm>
            <a:off x="266700" y="1071546"/>
            <a:ext cx="8877300" cy="55054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034" y="0"/>
            <a:ext cx="8229600" cy="1143000"/>
          </a:xfrm>
        </p:spPr>
        <p:txBody>
          <a:bodyPr/>
          <a:lstStyle/>
          <a:p>
            <a:r>
              <a:rPr lang="en-US" altLang="zh-CN" dirty="0" err="1" smtClean="0"/>
              <a:t>MapReduce</a:t>
            </a:r>
            <a:endParaRPr lang="zh-CN" altLang="en-US" dirty="0"/>
          </a:p>
        </p:txBody>
      </p:sp>
      <p:pic>
        <p:nvPicPr>
          <p:cNvPr id="156674" name="Picture 2"/>
          <p:cNvPicPr>
            <a:picLocks noChangeAspect="1" noChangeArrowheads="1"/>
          </p:cNvPicPr>
          <p:nvPr/>
        </p:nvPicPr>
        <p:blipFill>
          <a:blip r:embed="rId2"/>
          <a:srcRect/>
          <a:stretch>
            <a:fillRect/>
          </a:stretch>
        </p:blipFill>
        <p:spPr bwMode="auto">
          <a:xfrm>
            <a:off x="2428860" y="2214554"/>
            <a:ext cx="5486400" cy="34766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MapReduce</a:t>
            </a:r>
            <a:endParaRPr lang="zh-CN" altLang="en-US" dirty="0"/>
          </a:p>
        </p:txBody>
      </p:sp>
      <p:sp>
        <p:nvSpPr>
          <p:cNvPr id="3" name="内容占位符 2"/>
          <p:cNvSpPr>
            <a:spLocks noGrp="1"/>
          </p:cNvSpPr>
          <p:nvPr>
            <p:ph idx="1"/>
          </p:nvPr>
        </p:nvSpPr>
        <p:spPr/>
        <p:txBody>
          <a:bodyPr/>
          <a:lstStyle/>
          <a:p>
            <a:r>
              <a:rPr lang="zh-CN" altLang="en-US" dirty="0" smtClean="0"/>
              <a:t>物理上</a:t>
            </a:r>
            <a:endParaRPr lang="zh-CN" altLang="en-US" dirty="0"/>
          </a:p>
        </p:txBody>
      </p:sp>
      <p:pic>
        <p:nvPicPr>
          <p:cNvPr id="4098" name="Picture 2"/>
          <p:cNvPicPr>
            <a:picLocks noChangeAspect="1" noChangeArrowheads="1"/>
          </p:cNvPicPr>
          <p:nvPr/>
        </p:nvPicPr>
        <p:blipFill>
          <a:blip r:embed="rId2"/>
          <a:srcRect/>
          <a:stretch>
            <a:fillRect/>
          </a:stretch>
        </p:blipFill>
        <p:spPr bwMode="auto">
          <a:xfrm>
            <a:off x="0" y="2214554"/>
            <a:ext cx="9341521" cy="464344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p:txBody>
          <a:bodyPr/>
          <a:lstStyle/>
          <a:p>
            <a:r>
              <a:rPr lang="en-US" altLang="zh-CN" dirty="0" smtClean="0"/>
              <a:t>Google</a:t>
            </a:r>
            <a:r>
              <a:rPr lang="zh-CN" altLang="en-US" dirty="0" smtClean="0"/>
              <a:t>的核心技术</a:t>
            </a:r>
          </a:p>
        </p:txBody>
      </p:sp>
      <p:sp>
        <p:nvSpPr>
          <p:cNvPr id="5123" name="内容占位符 2"/>
          <p:cNvSpPr>
            <a:spLocks noGrp="1"/>
          </p:cNvSpPr>
          <p:nvPr>
            <p:ph idx="1"/>
          </p:nvPr>
        </p:nvSpPr>
        <p:spPr>
          <a:xfrm>
            <a:off x="357188" y="1428750"/>
            <a:ext cx="8229600" cy="5072084"/>
          </a:xfrm>
        </p:spPr>
        <p:txBody>
          <a:bodyPr>
            <a:normAutofit fontScale="77500" lnSpcReduction="20000"/>
          </a:bodyPr>
          <a:lstStyle/>
          <a:p>
            <a:pPr>
              <a:buNone/>
            </a:pPr>
            <a:r>
              <a:rPr lang="en-US" altLang="zh-CN" b="1" dirty="0" smtClean="0"/>
              <a:t>GFS</a:t>
            </a:r>
            <a:r>
              <a:rPr lang="zh-CN" altLang="en-US" b="1" dirty="0" smtClean="0"/>
              <a:t>设计上主要有八个特点：</a:t>
            </a:r>
            <a:endParaRPr lang="en-US" altLang="zh-CN" b="1" dirty="0" smtClean="0"/>
          </a:p>
          <a:p>
            <a:r>
              <a:rPr lang="zh-CN" altLang="en-US" b="1" dirty="0" smtClean="0"/>
              <a:t>高吞吐量</a:t>
            </a:r>
            <a:r>
              <a:rPr lang="zh-CN" altLang="en-US" dirty="0" smtClean="0"/>
              <a:t>：虽然其单个节点的性能无论是从吞吐量还是延迟都很普通，但因为其支持上千的节点，所以总的数据吞吐量是非常惊人的。 </a:t>
            </a:r>
            <a:endParaRPr lang="en-US" altLang="zh-CN" dirty="0" smtClean="0"/>
          </a:p>
          <a:p>
            <a:r>
              <a:rPr lang="zh-CN" altLang="en-US" b="1" dirty="0" smtClean="0"/>
              <a:t>保护数据</a:t>
            </a:r>
            <a:r>
              <a:rPr lang="zh-CN" altLang="en-US" dirty="0" smtClean="0"/>
              <a:t>：首先，文件被分割成固定尺寸的数据块以便于保存，而且每个数据块都会被系统复制三份。</a:t>
            </a:r>
            <a:endParaRPr lang="en-US" altLang="zh-CN" dirty="0" smtClean="0"/>
          </a:p>
          <a:p>
            <a:r>
              <a:rPr lang="zh-CN" altLang="en-US" b="1" dirty="0" smtClean="0"/>
              <a:t> 扩展能力强</a:t>
            </a:r>
            <a:r>
              <a:rPr lang="zh-CN" altLang="en-US" dirty="0" smtClean="0"/>
              <a:t>：因为元数据偏小，使得一个</a:t>
            </a:r>
            <a:r>
              <a:rPr lang="en-US" altLang="zh-CN" dirty="0" smtClean="0"/>
              <a:t>Master</a:t>
            </a:r>
            <a:r>
              <a:rPr lang="zh-CN" altLang="en-US" dirty="0" smtClean="0"/>
              <a:t>节点能控制上千个存数据的</a:t>
            </a:r>
            <a:r>
              <a:rPr lang="en-US" altLang="zh-CN" dirty="0" smtClean="0"/>
              <a:t>Chunk</a:t>
            </a:r>
            <a:r>
              <a:rPr lang="zh-CN" altLang="en-US" dirty="0" smtClean="0"/>
              <a:t>节点。 </a:t>
            </a:r>
            <a:endParaRPr lang="en-US" altLang="zh-CN" dirty="0" smtClean="0"/>
          </a:p>
          <a:p>
            <a:r>
              <a:rPr lang="zh-CN" altLang="en-US" b="1" dirty="0" smtClean="0"/>
              <a:t>支持压缩</a:t>
            </a:r>
            <a:r>
              <a:rPr lang="zh-CN" altLang="en-US" dirty="0" smtClean="0"/>
              <a:t>：对于那些稍旧的文件，可以通过对它进行压缩，来节省硬盘空间，并且压缩率非常惊人，有时甚至接近</a:t>
            </a:r>
            <a:r>
              <a:rPr lang="en-US" altLang="zh-CN" dirty="0" smtClean="0"/>
              <a:t>90%</a:t>
            </a:r>
            <a:r>
              <a:rPr lang="zh-CN" altLang="en-US" dirty="0" smtClean="0"/>
              <a:t>。 </a:t>
            </a:r>
            <a:endParaRPr lang="en-US" altLang="zh-CN" dirty="0" smtClean="0"/>
          </a:p>
          <a:p>
            <a:r>
              <a:rPr lang="zh-CN" altLang="en-US" b="1" dirty="0" smtClean="0"/>
              <a:t>用户空间</a:t>
            </a:r>
            <a:r>
              <a:rPr lang="zh-CN" altLang="en-US" dirty="0" smtClean="0"/>
              <a:t>：虽然在用户空间运行在运行效率方面稍差，但是更便于开发和测试，还有能更好利用</a:t>
            </a:r>
            <a:r>
              <a:rPr lang="en-US" altLang="zh-CN" dirty="0" smtClean="0"/>
              <a:t>Linux</a:t>
            </a:r>
            <a:r>
              <a:rPr lang="zh-CN" altLang="en-US" dirty="0" smtClean="0"/>
              <a:t>的自带的一些</a:t>
            </a:r>
            <a:r>
              <a:rPr lang="en-US" altLang="zh-CN" dirty="0" smtClean="0"/>
              <a:t>POSIX API</a:t>
            </a:r>
            <a:r>
              <a:rPr lang="zh-CN" altLang="en-US" dirty="0" smtClean="0"/>
              <a:t>。 </a:t>
            </a:r>
            <a:endParaRPr lang="zh-CN" altLang="en-US" b="1" dirty="0" smtClean="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MapReduce</a:t>
            </a:r>
            <a:endParaRPr lang="zh-CN" altLang="en-US" dirty="0"/>
          </a:p>
        </p:txBody>
      </p:sp>
      <p:pic>
        <p:nvPicPr>
          <p:cNvPr id="5122" name="Picture 2"/>
          <p:cNvPicPr>
            <a:picLocks noChangeAspect="1" noChangeArrowheads="1"/>
          </p:cNvPicPr>
          <p:nvPr/>
        </p:nvPicPr>
        <p:blipFill>
          <a:blip r:embed="rId2"/>
          <a:srcRect/>
          <a:stretch>
            <a:fillRect/>
          </a:stretch>
        </p:blipFill>
        <p:spPr bwMode="auto">
          <a:xfrm>
            <a:off x="857224" y="1857364"/>
            <a:ext cx="7191375" cy="42195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0"/>
            <a:ext cx="8229600" cy="1143000"/>
          </a:xfrm>
        </p:spPr>
        <p:txBody>
          <a:bodyPr/>
          <a:lstStyle/>
          <a:p>
            <a:r>
              <a:rPr lang="en-US" altLang="zh-CN" dirty="0" err="1" smtClean="0"/>
              <a:t>MapReduce</a:t>
            </a:r>
            <a:endParaRPr lang="zh-CN" altLang="en-US" dirty="0"/>
          </a:p>
        </p:txBody>
      </p:sp>
      <p:pic>
        <p:nvPicPr>
          <p:cNvPr id="4" name="Picture 5" descr="P1"/>
          <p:cNvPicPr>
            <a:picLocks noChangeAspect="1" noChangeArrowheads="1"/>
          </p:cNvPicPr>
          <p:nvPr/>
        </p:nvPicPr>
        <p:blipFill>
          <a:blip r:embed="rId2"/>
          <a:srcRect/>
          <a:stretch>
            <a:fillRect/>
          </a:stretch>
        </p:blipFill>
        <p:spPr bwMode="auto">
          <a:xfrm>
            <a:off x="622300" y="935038"/>
            <a:ext cx="7759700" cy="59229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MapReduce</a:t>
            </a:r>
            <a:endParaRPr lang="zh-CN" altLang="en-US" dirty="0"/>
          </a:p>
        </p:txBody>
      </p:sp>
      <p:pic>
        <p:nvPicPr>
          <p:cNvPr id="6148" name="Picture 4"/>
          <p:cNvPicPr>
            <a:picLocks noChangeAspect="1" noChangeArrowheads="1"/>
          </p:cNvPicPr>
          <p:nvPr/>
        </p:nvPicPr>
        <p:blipFill>
          <a:blip r:embed="rId2"/>
          <a:srcRect/>
          <a:stretch>
            <a:fillRect/>
          </a:stretch>
        </p:blipFill>
        <p:spPr bwMode="auto">
          <a:xfrm>
            <a:off x="357158" y="1500174"/>
            <a:ext cx="8393049" cy="414340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MapReduce</a:t>
            </a:r>
            <a:endParaRPr lang="zh-CN" altLang="en-US" dirty="0"/>
          </a:p>
        </p:txBody>
      </p:sp>
      <p:pic>
        <p:nvPicPr>
          <p:cNvPr id="6148" name="Picture 4"/>
          <p:cNvPicPr>
            <a:picLocks noChangeAspect="1" noChangeArrowheads="1"/>
          </p:cNvPicPr>
          <p:nvPr/>
        </p:nvPicPr>
        <p:blipFill>
          <a:blip r:embed="rId2"/>
          <a:srcRect/>
          <a:stretch>
            <a:fillRect/>
          </a:stretch>
        </p:blipFill>
        <p:spPr bwMode="auto">
          <a:xfrm>
            <a:off x="357158" y="3643314"/>
            <a:ext cx="8393049" cy="3000396"/>
          </a:xfrm>
          <a:prstGeom prst="rect">
            <a:avLst/>
          </a:prstGeom>
          <a:noFill/>
          <a:ln w="9525">
            <a:noFill/>
            <a:miter lim="800000"/>
            <a:headEnd/>
            <a:tailEnd/>
          </a:ln>
          <a:effectLst/>
        </p:spPr>
      </p:pic>
      <p:pic>
        <p:nvPicPr>
          <p:cNvPr id="9218" name="Picture 2"/>
          <p:cNvPicPr>
            <a:picLocks noChangeAspect="1" noChangeArrowheads="1"/>
          </p:cNvPicPr>
          <p:nvPr/>
        </p:nvPicPr>
        <p:blipFill>
          <a:blip r:embed="rId3"/>
          <a:srcRect/>
          <a:stretch>
            <a:fillRect/>
          </a:stretch>
        </p:blipFill>
        <p:spPr bwMode="auto">
          <a:xfrm>
            <a:off x="500035" y="1357298"/>
            <a:ext cx="5715039" cy="142595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034" y="0"/>
            <a:ext cx="8229600" cy="1000108"/>
          </a:xfrm>
        </p:spPr>
        <p:txBody>
          <a:bodyPr/>
          <a:lstStyle/>
          <a:p>
            <a:r>
              <a:rPr lang="en-US" altLang="zh-CN" dirty="0" err="1" smtClean="0"/>
              <a:t>MapReduce</a:t>
            </a:r>
            <a:endParaRPr lang="zh-CN" altLang="en-US" dirty="0"/>
          </a:p>
        </p:txBody>
      </p:sp>
      <p:pic>
        <p:nvPicPr>
          <p:cNvPr id="6148" name="Picture 4"/>
          <p:cNvPicPr>
            <a:picLocks noChangeAspect="1" noChangeArrowheads="1"/>
          </p:cNvPicPr>
          <p:nvPr/>
        </p:nvPicPr>
        <p:blipFill>
          <a:blip r:embed="rId2"/>
          <a:srcRect/>
          <a:stretch>
            <a:fillRect/>
          </a:stretch>
        </p:blipFill>
        <p:spPr bwMode="auto">
          <a:xfrm>
            <a:off x="285720" y="3857604"/>
            <a:ext cx="8393049" cy="3000396"/>
          </a:xfrm>
          <a:prstGeom prst="rect">
            <a:avLst/>
          </a:prstGeom>
          <a:noFill/>
          <a:ln w="9525">
            <a:noFill/>
            <a:miter lim="800000"/>
            <a:headEnd/>
            <a:tailEnd/>
          </a:ln>
          <a:effectLst/>
        </p:spPr>
      </p:pic>
      <p:pic>
        <p:nvPicPr>
          <p:cNvPr id="10242" name="Picture 2"/>
          <p:cNvPicPr>
            <a:picLocks noChangeAspect="1" noChangeArrowheads="1"/>
          </p:cNvPicPr>
          <p:nvPr/>
        </p:nvPicPr>
        <p:blipFill>
          <a:blip r:embed="rId3"/>
          <a:srcRect/>
          <a:stretch>
            <a:fillRect/>
          </a:stretch>
        </p:blipFill>
        <p:spPr bwMode="auto">
          <a:xfrm>
            <a:off x="357158" y="928670"/>
            <a:ext cx="6715172" cy="262767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034" y="0"/>
            <a:ext cx="8229600" cy="1000108"/>
          </a:xfrm>
        </p:spPr>
        <p:txBody>
          <a:bodyPr/>
          <a:lstStyle/>
          <a:p>
            <a:r>
              <a:rPr lang="en-US" altLang="zh-CN" dirty="0" err="1" smtClean="0"/>
              <a:t>MapReduce</a:t>
            </a:r>
            <a:endParaRPr lang="zh-CN" altLang="en-US" dirty="0"/>
          </a:p>
        </p:txBody>
      </p:sp>
      <p:pic>
        <p:nvPicPr>
          <p:cNvPr id="11266" name="Picture 2"/>
          <p:cNvPicPr>
            <a:picLocks noChangeAspect="1" noChangeArrowheads="1"/>
          </p:cNvPicPr>
          <p:nvPr/>
        </p:nvPicPr>
        <p:blipFill>
          <a:blip r:embed="rId2"/>
          <a:srcRect/>
          <a:stretch>
            <a:fillRect/>
          </a:stretch>
        </p:blipFill>
        <p:spPr bwMode="auto">
          <a:xfrm>
            <a:off x="642910" y="1214422"/>
            <a:ext cx="6500857" cy="390795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034" y="0"/>
            <a:ext cx="8229600" cy="1000108"/>
          </a:xfrm>
        </p:spPr>
        <p:txBody>
          <a:bodyPr/>
          <a:lstStyle/>
          <a:p>
            <a:r>
              <a:rPr lang="en-US" altLang="zh-CN" dirty="0" err="1" smtClean="0"/>
              <a:t>MapReduce</a:t>
            </a:r>
            <a:endParaRPr lang="zh-CN" altLang="en-US" dirty="0"/>
          </a:p>
        </p:txBody>
      </p:sp>
      <p:pic>
        <p:nvPicPr>
          <p:cNvPr id="12290" name="Picture 2"/>
          <p:cNvPicPr>
            <a:picLocks noChangeAspect="1" noChangeArrowheads="1"/>
          </p:cNvPicPr>
          <p:nvPr/>
        </p:nvPicPr>
        <p:blipFill>
          <a:blip r:embed="rId2"/>
          <a:srcRect/>
          <a:stretch>
            <a:fillRect/>
          </a:stretch>
        </p:blipFill>
        <p:spPr bwMode="auto">
          <a:xfrm>
            <a:off x="928662" y="1357299"/>
            <a:ext cx="5500726" cy="37602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034" y="0"/>
            <a:ext cx="8229600" cy="1000108"/>
          </a:xfrm>
        </p:spPr>
        <p:txBody>
          <a:bodyPr/>
          <a:lstStyle/>
          <a:p>
            <a:r>
              <a:rPr lang="en-US" altLang="zh-CN" dirty="0" err="1" smtClean="0"/>
              <a:t>MapReduce</a:t>
            </a:r>
            <a:endParaRPr lang="zh-CN" altLang="en-US" dirty="0"/>
          </a:p>
        </p:txBody>
      </p:sp>
      <p:pic>
        <p:nvPicPr>
          <p:cNvPr id="13315" name="Picture 3"/>
          <p:cNvPicPr>
            <a:picLocks noChangeAspect="1" noChangeArrowheads="1"/>
          </p:cNvPicPr>
          <p:nvPr/>
        </p:nvPicPr>
        <p:blipFill>
          <a:blip r:embed="rId2"/>
          <a:srcRect/>
          <a:stretch>
            <a:fillRect/>
          </a:stretch>
        </p:blipFill>
        <p:spPr bwMode="auto">
          <a:xfrm>
            <a:off x="1285852" y="1500174"/>
            <a:ext cx="5572164" cy="314902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034" y="0"/>
            <a:ext cx="8229600" cy="1000108"/>
          </a:xfrm>
        </p:spPr>
        <p:txBody>
          <a:bodyPr/>
          <a:lstStyle/>
          <a:p>
            <a:r>
              <a:rPr lang="en-US" altLang="zh-CN" dirty="0" err="1" smtClean="0"/>
              <a:t>MapReduce</a:t>
            </a:r>
            <a:endParaRPr lang="zh-CN" altLang="en-US" dirty="0"/>
          </a:p>
        </p:txBody>
      </p:sp>
      <p:pic>
        <p:nvPicPr>
          <p:cNvPr id="14338" name="Picture 2"/>
          <p:cNvPicPr>
            <a:picLocks noChangeAspect="1" noChangeArrowheads="1"/>
          </p:cNvPicPr>
          <p:nvPr/>
        </p:nvPicPr>
        <p:blipFill>
          <a:blip r:embed="rId2"/>
          <a:srcRect/>
          <a:stretch>
            <a:fillRect/>
          </a:stretch>
        </p:blipFill>
        <p:spPr bwMode="auto">
          <a:xfrm>
            <a:off x="1285852" y="1357298"/>
            <a:ext cx="5162550" cy="30384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034" y="0"/>
            <a:ext cx="8229600" cy="1000108"/>
          </a:xfrm>
        </p:spPr>
        <p:txBody>
          <a:bodyPr/>
          <a:lstStyle/>
          <a:p>
            <a:r>
              <a:rPr lang="en-US" altLang="zh-CN" dirty="0" err="1" smtClean="0"/>
              <a:t>MapReduce</a:t>
            </a:r>
            <a:endParaRPr lang="zh-CN" altLang="en-US" dirty="0"/>
          </a:p>
        </p:txBody>
      </p:sp>
      <p:pic>
        <p:nvPicPr>
          <p:cNvPr id="15362" name="Picture 2"/>
          <p:cNvPicPr>
            <a:picLocks noChangeAspect="1" noChangeArrowheads="1"/>
          </p:cNvPicPr>
          <p:nvPr/>
        </p:nvPicPr>
        <p:blipFill>
          <a:blip r:embed="rId2"/>
          <a:srcRect/>
          <a:stretch>
            <a:fillRect/>
          </a:stretch>
        </p:blipFill>
        <p:spPr bwMode="auto">
          <a:xfrm>
            <a:off x="928662" y="1214422"/>
            <a:ext cx="4939676" cy="321471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1840</TotalTime>
  <Words>6462</Words>
  <PresentationFormat>全屏显示(4:3)</PresentationFormat>
  <Paragraphs>695</Paragraphs>
  <Slides>152</Slides>
  <Notes>38</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152</vt:i4>
      </vt:variant>
    </vt:vector>
  </HeadingPairs>
  <TitlesOfParts>
    <vt:vector size="154" baseType="lpstr">
      <vt:lpstr>Office 主题</vt:lpstr>
      <vt:lpstr>Picture</vt:lpstr>
      <vt:lpstr>Hadoop入门</vt:lpstr>
      <vt:lpstr>hadoop</vt:lpstr>
      <vt:lpstr>Google的核心技术</vt:lpstr>
      <vt:lpstr>Google的核心技术</vt:lpstr>
      <vt:lpstr>Google的核心技术</vt:lpstr>
      <vt:lpstr>Google的核心技术</vt:lpstr>
      <vt:lpstr>Google的核心技术</vt:lpstr>
      <vt:lpstr>Google的核心技术</vt:lpstr>
      <vt:lpstr>Google的核心技术</vt:lpstr>
      <vt:lpstr>Google的核心技术</vt:lpstr>
      <vt:lpstr>Google的核心技术</vt:lpstr>
      <vt:lpstr>Google的核心技术</vt:lpstr>
      <vt:lpstr>Google的核心技术</vt:lpstr>
      <vt:lpstr>Google的核心技术</vt:lpstr>
      <vt:lpstr>Google VS Hadoop</vt:lpstr>
      <vt:lpstr> Hadoop是什么? </vt:lpstr>
      <vt:lpstr>幻灯片 17</vt:lpstr>
      <vt:lpstr>幻灯片 18</vt:lpstr>
      <vt:lpstr>Hadoop子项目</vt:lpstr>
      <vt:lpstr>Hadoop的特点</vt:lpstr>
      <vt:lpstr>物理分布的Hadoop集群</vt:lpstr>
      <vt:lpstr>物理分布的Hadoop集群</vt:lpstr>
      <vt:lpstr>物理部署</vt:lpstr>
      <vt:lpstr>谁在用Hadoop?</vt:lpstr>
      <vt:lpstr>HDFS</vt:lpstr>
      <vt:lpstr>什么是HDFS?</vt:lpstr>
      <vt:lpstr>HDFS简介</vt:lpstr>
      <vt:lpstr>HDFS能做什么？</vt:lpstr>
      <vt:lpstr>HDFS不适合做什么？</vt:lpstr>
      <vt:lpstr>设计目标</vt:lpstr>
      <vt:lpstr>设计目标</vt:lpstr>
      <vt:lpstr>幻灯片 32</vt:lpstr>
      <vt:lpstr>HDFS主要组件</vt:lpstr>
      <vt:lpstr>HDFS主要组件的功能</vt:lpstr>
      <vt:lpstr>系统架构</vt:lpstr>
      <vt:lpstr>文件</vt:lpstr>
      <vt:lpstr>文件</vt:lpstr>
      <vt:lpstr>文件</vt:lpstr>
      <vt:lpstr>NameNode</vt:lpstr>
      <vt:lpstr>NameNode</vt:lpstr>
      <vt:lpstr>DataNode</vt:lpstr>
      <vt:lpstr>HDFS关键运行机制 --保障可靠性的措施</vt:lpstr>
      <vt:lpstr>幻灯片 43</vt:lpstr>
      <vt:lpstr>数据完整性  从某个Datanode获取的数据块有可能是损坏的，损坏可能是由Datanode的存储设备错误、网络错误或者软件bug造成的。</vt:lpstr>
      <vt:lpstr>Example：HDFS如何写文件？</vt:lpstr>
      <vt:lpstr>Example：HDFS如何写文件？</vt:lpstr>
      <vt:lpstr>Example：HDFS如何写文件？</vt:lpstr>
      <vt:lpstr>Example：HDFS如何读文件？</vt:lpstr>
      <vt:lpstr>HDFS关键运行机制 --读文件流程</vt:lpstr>
      <vt:lpstr>节点失效是常态</vt:lpstr>
      <vt:lpstr>DataNode的磁盘挂了怎么办？</vt:lpstr>
      <vt:lpstr>DataNode所在机器挂了怎么办？</vt:lpstr>
      <vt:lpstr>NameNode挂了怎么办？</vt:lpstr>
      <vt:lpstr>NameNode挂了怎么办？</vt:lpstr>
      <vt:lpstr>Secondary NameNode</vt:lpstr>
      <vt:lpstr>Client挂了怎么办？</vt:lpstr>
      <vt:lpstr>write-once-read-many</vt:lpstr>
      <vt:lpstr>进化</vt:lpstr>
      <vt:lpstr>进化</vt:lpstr>
      <vt:lpstr>比较  选择</vt:lpstr>
      <vt:lpstr>面临的挑战</vt:lpstr>
      <vt:lpstr>面临的挑战</vt:lpstr>
      <vt:lpstr>MapReduce</vt:lpstr>
      <vt:lpstr>幻灯片 64</vt:lpstr>
      <vt:lpstr>RDBMS和MapReduce的比较</vt:lpstr>
      <vt:lpstr>幻灯片 66</vt:lpstr>
      <vt:lpstr>幻灯片 67</vt:lpstr>
      <vt:lpstr>MapReduce：大规模数据处理</vt:lpstr>
      <vt:lpstr>幻灯片 69</vt:lpstr>
      <vt:lpstr>分而治之（Divide and Conquer）</vt:lpstr>
      <vt:lpstr>分而治之（Divide and Conquer）</vt:lpstr>
      <vt:lpstr>分而治之（Divide and Conquer）</vt:lpstr>
      <vt:lpstr>MapReduce特性</vt:lpstr>
      <vt:lpstr>MapReduce</vt:lpstr>
      <vt:lpstr>MapReduce</vt:lpstr>
      <vt:lpstr>MapReduce</vt:lpstr>
      <vt:lpstr>MapReduce</vt:lpstr>
      <vt:lpstr>MapReduce示例</vt:lpstr>
      <vt:lpstr>MapReduce示例</vt:lpstr>
      <vt:lpstr>MapReduce示例</vt:lpstr>
      <vt:lpstr>MapReduce示例</vt:lpstr>
      <vt:lpstr>MapReduce示例</vt:lpstr>
      <vt:lpstr>MapReduce示例</vt:lpstr>
      <vt:lpstr>单一Reduce处理</vt:lpstr>
      <vt:lpstr>多个Reduce处理</vt:lpstr>
      <vt:lpstr>无Reduce处理</vt:lpstr>
      <vt:lpstr>MapReduce</vt:lpstr>
      <vt:lpstr>MapReduce</vt:lpstr>
      <vt:lpstr>MapReduce</vt:lpstr>
      <vt:lpstr>MapReduce</vt:lpstr>
      <vt:lpstr>MapReduce</vt:lpstr>
      <vt:lpstr>MapReduce</vt:lpstr>
      <vt:lpstr>MapReduce</vt:lpstr>
      <vt:lpstr>MapReduce</vt:lpstr>
      <vt:lpstr>MapReduce</vt:lpstr>
      <vt:lpstr>MapReduce</vt:lpstr>
      <vt:lpstr>MapReduce</vt:lpstr>
      <vt:lpstr>MapReduce</vt:lpstr>
      <vt:lpstr>MapReduce</vt:lpstr>
      <vt:lpstr>MapReduce</vt:lpstr>
      <vt:lpstr>MapReduce</vt:lpstr>
      <vt:lpstr>MapReduce</vt:lpstr>
      <vt:lpstr>MapReduce</vt:lpstr>
      <vt:lpstr>MapReduce</vt:lpstr>
      <vt:lpstr>Hadoop平台应用特点</vt:lpstr>
      <vt:lpstr>Hadoop平台的主要调度方法</vt:lpstr>
      <vt:lpstr>Hadoop平台的主要调度方法</vt:lpstr>
      <vt:lpstr>HCE (Hadoop C++ Extension)</vt:lpstr>
      <vt:lpstr>HCE (Hadoop C++ Extension)</vt:lpstr>
      <vt:lpstr>MapReduce</vt:lpstr>
      <vt:lpstr>MapReduce扩展性</vt:lpstr>
      <vt:lpstr>Yahoo Hadoop应用揭秘</vt:lpstr>
      <vt:lpstr>Yahoo Hadoop应用揭秘</vt:lpstr>
      <vt:lpstr>Yahoo Hadoop应用揭秘</vt:lpstr>
      <vt:lpstr>中国移动</vt:lpstr>
      <vt:lpstr>中国移动</vt:lpstr>
      <vt:lpstr>版本</vt:lpstr>
      <vt:lpstr>Cloudera</vt:lpstr>
      <vt:lpstr>Cloudera</vt:lpstr>
      <vt:lpstr>Cloudera</vt:lpstr>
      <vt:lpstr>Cloudera</vt:lpstr>
      <vt:lpstr>Why Hadoop?</vt:lpstr>
      <vt:lpstr>Why Hadoop?</vt:lpstr>
      <vt:lpstr>生态系统</vt:lpstr>
      <vt:lpstr>生态系统</vt:lpstr>
      <vt:lpstr>Cloudera’s Distribution for Apache Hadoop (CDH)</vt:lpstr>
      <vt:lpstr>CDH-Flume</vt:lpstr>
      <vt:lpstr>CDH-Sqoop</vt:lpstr>
      <vt:lpstr>CDH-Sqoop</vt:lpstr>
      <vt:lpstr>Cloudera</vt:lpstr>
      <vt:lpstr>Cloudera</vt:lpstr>
      <vt:lpstr>Usage in Facebook</vt:lpstr>
      <vt:lpstr>Data Flow Architecture at Facebook</vt:lpstr>
      <vt:lpstr>Warehousing at Facebook</vt:lpstr>
      <vt:lpstr>Hadoop &amp; Hive Cluster @ Facebook</vt:lpstr>
      <vt:lpstr>Hive &amp; Hadoop Usage @ Facebook</vt:lpstr>
      <vt:lpstr>Hive &amp; Hadoop Usage @ Facebook</vt:lpstr>
      <vt:lpstr>Usage in Taobao</vt:lpstr>
      <vt:lpstr>争议</vt:lpstr>
      <vt:lpstr>MapReduce：一个重大的倒退</vt:lpstr>
      <vt:lpstr>MapReduce：一个重大的倒退</vt:lpstr>
      <vt:lpstr>MapReduce：一个重大的倒退</vt:lpstr>
      <vt:lpstr>MapReduce：一个重大的倒退</vt:lpstr>
      <vt:lpstr>MapReduce：一个重大的倒退</vt:lpstr>
      <vt:lpstr>Google新的索引系统 </vt:lpstr>
      <vt:lpstr>Google新的索引系统 </vt:lpstr>
      <vt:lpstr>Google新的索引系统 </vt:lpstr>
      <vt:lpstr>Google’s MapReduce Patent </vt:lpstr>
      <vt:lpstr>参考资料</vt:lpstr>
      <vt:lpstr>参考资料</vt:lpstr>
      <vt:lpstr>参考资料</vt:lpstr>
      <vt:lpstr>参考资料</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hadoop</dc:title>
  <dc:creator>aoxiang</dc:creator>
  <cp:lastModifiedBy>yangdajiang</cp:lastModifiedBy>
  <cp:revision>406</cp:revision>
  <dcterms:created xsi:type="dcterms:W3CDTF">2011-02-16T14:09:30Z</dcterms:created>
  <dcterms:modified xsi:type="dcterms:W3CDTF">2011-09-23T07:36:29Z</dcterms:modified>
</cp:coreProperties>
</file>